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0" r:id="rId2"/>
  </p:sldMasterIdLst>
  <p:notesMasterIdLst>
    <p:notesMasterId r:id="rId24"/>
  </p:notesMasterIdLst>
  <p:sldIdLst>
    <p:sldId id="256" r:id="rId3"/>
    <p:sldId id="260" r:id="rId4"/>
    <p:sldId id="413" r:id="rId5"/>
    <p:sldId id="393" r:id="rId6"/>
    <p:sldId id="394" r:id="rId7"/>
    <p:sldId id="412" r:id="rId8"/>
    <p:sldId id="333" r:id="rId9"/>
    <p:sldId id="336" r:id="rId10"/>
    <p:sldId id="414" r:id="rId11"/>
    <p:sldId id="337" r:id="rId12"/>
    <p:sldId id="339" r:id="rId13"/>
    <p:sldId id="338" r:id="rId14"/>
    <p:sldId id="386" r:id="rId15"/>
    <p:sldId id="340" r:id="rId16"/>
    <p:sldId id="389" r:id="rId17"/>
    <p:sldId id="392" r:id="rId18"/>
    <p:sldId id="391" r:id="rId19"/>
    <p:sldId id="415" r:id="rId20"/>
    <p:sldId id="416" r:id="rId21"/>
    <p:sldId id="417" r:id="rId22"/>
    <p:sldId id="280"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58" userDrawn="1">
          <p15:clr>
            <a:srgbClr val="A4A3A4"/>
          </p15:clr>
        </p15:guide>
        <p15:guide id="2" pos="528" userDrawn="1">
          <p15:clr>
            <a:srgbClr val="A4A3A4"/>
          </p15:clr>
        </p15:guide>
        <p15:guide id="3" orient="horz" pos="912" userDrawn="1">
          <p15:clr>
            <a:srgbClr val="A4A3A4"/>
          </p15:clr>
        </p15:guide>
        <p15:guide id="4" orient="horz" pos="4058" userDrawn="1">
          <p15:clr>
            <a:srgbClr val="A4A3A4"/>
          </p15:clr>
        </p15:guide>
        <p15:guide id="5" orient="horz" pos="3746" userDrawn="1">
          <p15:clr>
            <a:srgbClr val="A4A3A4"/>
          </p15:clr>
        </p15:guide>
        <p15:guide id="6" pos="7150" userDrawn="1">
          <p15:clr>
            <a:srgbClr val="A4A3A4"/>
          </p15:clr>
        </p15:guide>
        <p15:guide id="7" orient="horz" userDrawn="1">
          <p15:clr>
            <a:srgbClr val="A4A3A4"/>
          </p15:clr>
        </p15:guide>
        <p15:guide id="8" orient="horz" pos="2228" userDrawn="1">
          <p15:clr>
            <a:srgbClr val="A4A3A4"/>
          </p15:clr>
        </p15:guide>
        <p15:guide id="9" pos="383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s" initials="w" lastIdx="2" clrIdx="0"/>
  <p:cmAuthor id="2" name="n'h" initials="n" lastIdx="2" clrIdx="1"/>
  <p:cmAuthor id="3" name="jch H." initials="jH" lastIdx="6"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21717"/>
    <a:srgbClr val="770504"/>
    <a:srgbClr val="F877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86"/>
    <p:restoredTop sz="77898" autoAdjust="0"/>
  </p:normalViewPr>
  <p:slideViewPr>
    <p:cSldViewPr snapToGrid="0" snapToObjects="1" showGuides="1">
      <p:cViewPr varScale="1">
        <p:scale>
          <a:sx n="86" d="100"/>
          <a:sy n="86" d="100"/>
        </p:scale>
        <p:origin x="114" y="156"/>
      </p:cViewPr>
      <p:guideLst>
        <p:guide orient="horz" pos="558"/>
        <p:guide pos="528"/>
        <p:guide orient="horz" pos="912"/>
        <p:guide orient="horz" pos="4058"/>
        <p:guide orient="horz" pos="3746"/>
        <p:guide pos="7150"/>
        <p:guide orient="horz"/>
        <p:guide orient="horz" pos="2228"/>
        <p:guide pos="3833"/>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038151391742514"/>
          <c:y val="0.10830170277821709"/>
          <c:w val="0.82052431224667699"/>
          <c:h val="0.82904523648632455"/>
        </c:manualLayout>
      </c:layout>
      <c:barChart>
        <c:barDir val="col"/>
        <c:grouping val="clustered"/>
        <c:varyColors val="0"/>
        <c:ser>
          <c:idx val="0"/>
          <c:order val="0"/>
          <c:tx>
            <c:strRef>
              <c:f>Sheet1!$B$1</c:f>
              <c:strCache>
                <c:ptCount val="1"/>
                <c:pt idx="0">
                  <c:v>系列 1</c:v>
                </c:pt>
              </c:strCache>
            </c:strRef>
          </c:tx>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invertIfNegative val="0"/>
          <c:cat>
            <c:strRef>
              <c:f>Sheet1!$A$3:$A$7</c:f>
              <c:strCache>
                <c:ptCount val="5"/>
                <c:pt idx="0">
                  <c:v>2G</c:v>
                </c:pt>
                <c:pt idx="1">
                  <c:v>3G</c:v>
                </c:pt>
                <c:pt idx="2">
                  <c:v>4G</c:v>
                </c:pt>
                <c:pt idx="3">
                  <c:v>5G</c:v>
                </c:pt>
                <c:pt idx="4">
                  <c:v>LEO卫星</c:v>
                </c:pt>
              </c:strCache>
            </c:strRef>
          </c:cat>
          <c:val>
            <c:numRef>
              <c:f>Sheet1!$B$3:$B$7</c:f>
              <c:numCache>
                <c:formatCode>General</c:formatCode>
                <c:ptCount val="5"/>
                <c:pt idx="0">
                  <c:v>10</c:v>
                </c:pt>
                <c:pt idx="1">
                  <c:v>5</c:v>
                </c:pt>
                <c:pt idx="2">
                  <c:v>3</c:v>
                </c:pt>
                <c:pt idx="3">
                  <c:v>0.5</c:v>
                </c:pt>
                <c:pt idx="4">
                  <c:v>1100</c:v>
                </c:pt>
              </c:numCache>
            </c:numRef>
          </c:val>
          <c:extLst>
            <c:ext xmlns:c16="http://schemas.microsoft.com/office/drawing/2014/chart" uri="{C3380CC4-5D6E-409C-BE32-E72D297353CC}">
              <c16:uniqueId val="{00000000-5EDC-46F3-B4AE-E61ECC2F427C}"/>
            </c:ext>
          </c:extLst>
        </c:ser>
        <c:dLbls>
          <c:showLegendKey val="0"/>
          <c:showVal val="0"/>
          <c:showCatName val="0"/>
          <c:showSerName val="0"/>
          <c:showPercent val="0"/>
          <c:showBubbleSize val="0"/>
        </c:dLbls>
        <c:gapWidth val="355"/>
        <c:overlap val="-70"/>
        <c:axId val="57418816"/>
        <c:axId val="57414656"/>
      </c:barChart>
      <c:catAx>
        <c:axId val="57418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7414656"/>
        <c:crosses val="autoZero"/>
        <c:auto val="1"/>
        <c:lblAlgn val="ctr"/>
        <c:lblOffset val="100"/>
        <c:noMultiLvlLbl val="0"/>
      </c:catAx>
      <c:valAx>
        <c:axId val="57414656"/>
        <c:scaling>
          <c:logBase val="10"/>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74188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A8DF2C-48CD-2F47-94CA-CD8AC056331B}" type="datetimeFigureOut">
              <a:rPr kumimoji="1" lang="zh-CN" altLang="en-US" smtClean="0"/>
              <a:t>2024/6/14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4A7046-F370-CA44-A09C-93B5FDE04322}"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a:t>
            </a:fld>
            <a:endParaRPr kumimoji="1" lang="zh-CN" altLang="en-US"/>
          </a:p>
        </p:txBody>
      </p:sp>
    </p:spTree>
    <p:extLst>
      <p:ext uri="{BB962C8B-B14F-4D97-AF65-F5344CB8AC3E}">
        <p14:creationId xmlns:p14="http://schemas.microsoft.com/office/powerpoint/2010/main" val="3816344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800" dirty="0">
                    <a:effectLst/>
                    <a:ea typeface="宋体" panose="02010600030101010101" pitchFamily="2" charset="-122"/>
                    <a:cs typeface="Times New Roman" panose="02020603050405020304" pitchFamily="18" charset="0"/>
                  </a:rPr>
                  <a:t>编码缓存技术</a:t>
                </a:r>
                <a:r>
                  <a:rPr lang="zh-CN" altLang="en-US" sz="1800" dirty="0">
                    <a:effectLst/>
                    <a:ea typeface="宋体" panose="02010600030101010101" pitchFamily="2" charset="-122"/>
                    <a:cs typeface="Times New Roman" panose="02020603050405020304" pitchFamily="18" charset="0"/>
                  </a:rPr>
                  <a:t>可以更好的</a:t>
                </a:r>
                <a:r>
                  <a:rPr lang="zh-CN" altLang="zh-CN" sz="1800" dirty="0">
                    <a:effectLst/>
                    <a:ea typeface="宋体" panose="02010600030101010101" pitchFamily="2" charset="-122"/>
                    <a:cs typeface="Times New Roman" panose="02020603050405020304" pitchFamily="18" charset="0"/>
                  </a:rPr>
                  <a:t>确保数据存储的可靠性和效率。通过引入编码冗余，</a:t>
                </a:r>
                <a:r>
                  <a:rPr lang="zh-CN" altLang="en-US" sz="1800" dirty="0">
                    <a:effectLst/>
                    <a:ea typeface="宋体" panose="02010600030101010101" pitchFamily="2" charset="-122"/>
                    <a:cs typeface="Times New Roman" panose="02020603050405020304" pitchFamily="18" charset="0"/>
                  </a:rPr>
                  <a:t>可以减少系统所需的存储空间，并且在</a:t>
                </a:r>
                <a:r>
                  <a:rPr lang="zh-CN" altLang="zh-CN" sz="1800" dirty="0">
                    <a:effectLst/>
                    <a:ea typeface="宋体" panose="02010600030101010101" pitchFamily="2" charset="-122"/>
                    <a:cs typeface="Times New Roman" panose="02020603050405020304" pitchFamily="18" charset="0"/>
                  </a:rPr>
                  <a:t>系统遭遇部分</a:t>
                </a:r>
                <a:r>
                  <a:rPr lang="zh-CN" altLang="en-US" sz="1800" dirty="0">
                    <a:effectLst/>
                    <a:ea typeface="宋体" panose="02010600030101010101" pitchFamily="2" charset="-122"/>
                    <a:cs typeface="Times New Roman" panose="02020603050405020304" pitchFamily="18" charset="0"/>
                  </a:rPr>
                  <a:t>卫星</a:t>
                </a:r>
                <a:r>
                  <a:rPr lang="zh-CN" altLang="zh-CN" sz="1800" dirty="0">
                    <a:effectLst/>
                    <a:ea typeface="宋体" panose="02010600030101010101" pitchFamily="2" charset="-122"/>
                    <a:cs typeface="Times New Roman" panose="02020603050405020304" pitchFamily="18" charset="0"/>
                  </a:rPr>
                  <a:t>节点失效的不利情况下，依然能够保证恢复原始数据。</a:t>
                </a:r>
                <a:endParaRPr lang="en-US" altLang="zh-CN" sz="1800" dirty="0">
                  <a:effectLst/>
                  <a:ea typeface="宋体" panose="02010600030101010101" pitchFamily="2" charset="-122"/>
                  <a:cs typeface="Times New Roman" panose="02020603050405020304" pitchFamily="18" charset="0"/>
                </a:endParaRPr>
              </a:p>
              <a:p>
                <a:endParaRPr lang="en-US" altLang="zh-CN" sz="1800" dirty="0">
                  <a:effectLst/>
                  <a:ea typeface="宋体" panose="02010600030101010101" pitchFamily="2" charset="-122"/>
                  <a:cs typeface="Times New Roman" panose="02020603050405020304" pitchFamily="18" charset="0"/>
                </a:endParaRPr>
              </a:p>
              <a:p>
                <a:r>
                  <a:rPr lang="zh-CN" altLang="zh-CN" sz="1800" dirty="0">
                    <a:effectLst/>
                    <a:ea typeface="宋体" panose="02010600030101010101" pitchFamily="2" charset="-122"/>
                    <a:cs typeface="Times New Roman" panose="02020603050405020304" pitchFamily="18" charset="0"/>
                  </a:rPr>
                  <a:t>根据编码缓存技术，这些编码块被分散存储于卫星网络的多个</a:t>
                </a:r>
                <a:r>
                  <a:rPr lang="zh-CN" altLang="en-US" sz="1800" dirty="0">
                    <a:effectLst/>
                    <a:ea typeface="宋体" panose="02010600030101010101" pitchFamily="2" charset="-122"/>
                    <a:cs typeface="Times New Roman" panose="02020603050405020304" pitchFamily="18" charset="0"/>
                  </a:rPr>
                  <a:t>卫星</a:t>
                </a:r>
                <a:r>
                  <a:rPr lang="zh-CN" altLang="zh-CN" sz="1800" dirty="0">
                    <a:effectLst/>
                    <a:ea typeface="宋体" panose="02010600030101010101" pitchFamily="2" charset="-122"/>
                    <a:cs typeface="Times New Roman" panose="02020603050405020304" pitchFamily="18" charset="0"/>
                  </a:rPr>
                  <a:t>节点上。当用户需要获取原始内容</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𝑓</m:t>
                    </m:r>
                  </m:oMath>
                </a14:m>
                <a:r>
                  <a:rPr lang="zh-CN" altLang="zh-CN" sz="1800" dirty="0">
                    <a:effectLst/>
                    <a:ea typeface="宋体" panose="02010600030101010101" pitchFamily="2" charset="-122"/>
                    <a:cs typeface="Times New Roman" panose="02020603050405020304" pitchFamily="18" charset="0"/>
                  </a:rPr>
                  <a:t>时，原始内容可以通过获取任意卫星网络节点中</a:t>
                </a:r>
                <a14:m>
                  <m:oMath xmlns:m="http://schemas.openxmlformats.org/officeDocument/2006/math">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𝑓</m:t>
                        </m:r>
                      </m:sub>
                    </m:sSub>
                  </m:oMath>
                </a14:m>
                <a:r>
                  <a:rPr lang="zh-CN" altLang="zh-CN" sz="1800" dirty="0">
                    <a:effectLst/>
                    <a:ea typeface="宋体" panose="02010600030101010101" pitchFamily="2" charset="-122"/>
                    <a:cs typeface="Times New Roman" panose="02020603050405020304" pitchFamily="18" charset="0"/>
                  </a:rPr>
                  <a:t>个编码块来执行解码操作恢复。</a:t>
                </a:r>
                <a:endParaRPr lang="en-US" altLang="zh-CN" sz="1800" dirty="0">
                  <a:effectLst/>
                  <a:latin typeface="等线" panose="02010600030101010101" pitchFamily="2" charset="-122"/>
                  <a:ea typeface="宋体" panose="02010600030101010101" pitchFamily="2" charset="-122"/>
                  <a:cs typeface="Times New Roman" panose="02020603050405020304" pitchFamily="18" charset="0"/>
                </a:endParaRPr>
              </a:p>
              <a:p>
                <a:endParaRPr lang="en-US" altLang="zh-CN" sz="1800" dirty="0">
                  <a:effectLst/>
                  <a:latin typeface="等线" panose="02010600030101010101" pitchFamily="2" charset="-122"/>
                  <a:ea typeface="宋体" panose="02010600030101010101" pitchFamily="2" charset="-122"/>
                  <a:cs typeface="Times New Roman" panose="02020603050405020304" pitchFamily="18" charset="0"/>
                </a:endParaRPr>
              </a:p>
              <a:p>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由于卫星配备有传输速率很高的激光链路，内容的传输时延可以忽略不计。</a:t>
                </a:r>
                <a:endParaRPr lang="en-US" altLang="zh-CN" sz="1800" dirty="0">
                  <a:effectLst/>
                  <a:latin typeface="等线" panose="02010600030101010101" pitchFamily="2" charset="-122"/>
                  <a:ea typeface="宋体" panose="02010600030101010101" pitchFamily="2" charset="-122"/>
                  <a:cs typeface="Times New Roman" panose="02020603050405020304" pitchFamily="18" charset="0"/>
                </a:endParaRPr>
              </a:p>
            </p:txBody>
          </p:sp>
        </mc:Choice>
        <mc:Fallback xmlns="">
          <p:sp>
            <p:nvSpPr>
              <p:cNvPr id="3" name="备注占位符 2"/>
              <p:cNvSpPr>
                <a:spLocks noGrp="1"/>
              </p:cNvSpPr>
              <p:nvPr>
                <p:ph type="body" idx="1"/>
              </p:nvPr>
            </p:nvSpPr>
            <p:spPr/>
            <p:txBody>
              <a:bodyPr/>
              <a:lstStyle/>
              <a:p>
                <a:r>
                  <a:rPr lang="zh-CN" altLang="zh-CN" sz="1800" dirty="0">
                    <a:effectLst/>
                    <a:ea typeface="宋体" panose="02010600030101010101" pitchFamily="2" charset="-122"/>
                    <a:cs typeface="Times New Roman" panose="02020603050405020304" pitchFamily="18" charset="0"/>
                  </a:rPr>
                  <a:t>编码缓存技术</a:t>
                </a:r>
                <a:r>
                  <a:rPr lang="zh-CN" altLang="en-US" sz="1800" dirty="0">
                    <a:effectLst/>
                    <a:ea typeface="宋体" panose="02010600030101010101" pitchFamily="2" charset="-122"/>
                    <a:cs typeface="Times New Roman" panose="02020603050405020304" pitchFamily="18" charset="0"/>
                  </a:rPr>
                  <a:t>可以更好的</a:t>
                </a:r>
                <a:r>
                  <a:rPr lang="zh-CN" altLang="zh-CN" sz="1800" dirty="0">
                    <a:effectLst/>
                    <a:ea typeface="宋体" panose="02010600030101010101" pitchFamily="2" charset="-122"/>
                    <a:cs typeface="Times New Roman" panose="02020603050405020304" pitchFamily="18" charset="0"/>
                  </a:rPr>
                  <a:t>确保数据存储的可靠性和效率。它通过引入编码冗余，使得系统在遭遇部分</a:t>
                </a:r>
                <a:r>
                  <a:rPr lang="zh-CN" altLang="en-US" sz="1800" dirty="0">
                    <a:effectLst/>
                    <a:ea typeface="宋体" panose="02010600030101010101" pitchFamily="2" charset="-122"/>
                    <a:cs typeface="Times New Roman" panose="02020603050405020304" pitchFamily="18" charset="0"/>
                  </a:rPr>
                  <a:t>卫星</a:t>
                </a:r>
                <a:r>
                  <a:rPr lang="zh-CN" altLang="zh-CN" sz="1800" dirty="0">
                    <a:effectLst/>
                    <a:ea typeface="宋体" panose="02010600030101010101" pitchFamily="2" charset="-122"/>
                    <a:cs typeface="Times New Roman" panose="02020603050405020304" pitchFamily="18" charset="0"/>
                  </a:rPr>
                  <a:t>节点失效的不利情况下，依然能够保证恢复原始数据。</a:t>
                </a:r>
                <a:endParaRPr lang="en-US" altLang="zh-CN" sz="1800" dirty="0">
                  <a:effectLst/>
                  <a:ea typeface="宋体" panose="02010600030101010101" pitchFamily="2" charset="-122"/>
                  <a:cs typeface="Times New Roman" panose="02020603050405020304" pitchFamily="18" charset="0"/>
                </a:endParaRPr>
              </a:p>
              <a:p>
                <a:r>
                  <a:rPr lang="zh-CN" altLang="zh-CN" sz="1800" dirty="0">
                    <a:effectLst/>
                    <a:ea typeface="宋体" panose="02010600030101010101" pitchFamily="2" charset="-122"/>
                    <a:cs typeface="Times New Roman" panose="02020603050405020304" pitchFamily="18" charset="0"/>
                  </a:rPr>
                  <a:t>根据编码缓存技术，这些编码块被分散存储于卫星网络的多个节点上。当用户需要获取原始内容</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𝑓</a:t>
                </a:r>
                <a:r>
                  <a:rPr lang="zh-CN" altLang="zh-CN" sz="1800" dirty="0">
                    <a:effectLst/>
                    <a:ea typeface="宋体" panose="02010600030101010101" pitchFamily="2" charset="-122"/>
                    <a:cs typeface="Times New Roman" panose="02020603050405020304" pitchFamily="18" charset="0"/>
                  </a:rPr>
                  <a:t>时，原始内容可以通过获取任意卫星网络节点中</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≥𝐶</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𝑓</a:t>
                </a:r>
                <a:r>
                  <a:rPr lang="zh-CN" altLang="zh-CN" sz="1800" dirty="0">
                    <a:effectLst/>
                    <a:ea typeface="宋体" panose="02010600030101010101" pitchFamily="2" charset="-122"/>
                    <a:cs typeface="Times New Roman" panose="02020603050405020304" pitchFamily="18" charset="0"/>
                  </a:rPr>
                  <a:t>个编码块来执行解码操作恢复。</a:t>
                </a:r>
                <a:endParaRPr lang="en-US" altLang="zh-CN" sz="1800" dirty="0">
                  <a:effectLst/>
                  <a:latin typeface="等线" panose="02010600030101010101" pitchFamily="2" charset="-122"/>
                  <a:ea typeface="宋体" panose="02010600030101010101" pitchFamily="2" charset="-122"/>
                  <a:cs typeface="Times New Roman" panose="02020603050405020304" pitchFamily="18" charset="0"/>
                </a:endParaRPr>
              </a:p>
              <a:p>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由于卫星配备有传输速率很高的激光链路，内容的传输时延可以忽略不计。</a:t>
                </a:r>
                <a:endParaRPr lang="en-US" altLang="zh-CN" sz="1800" dirty="0">
                  <a:effectLst/>
                  <a:latin typeface="等线" panose="02010600030101010101" pitchFamily="2" charset="-122"/>
                  <a:ea typeface="宋体" panose="02010600030101010101" pitchFamily="2" charset="-122"/>
                  <a:cs typeface="Times New Roman" panose="02020603050405020304" pitchFamily="18" charset="0"/>
                </a:endParaRPr>
              </a:p>
            </p:txBody>
          </p:sp>
        </mc:Fallback>
      </mc:AlternateContent>
      <p:sp>
        <p:nvSpPr>
          <p:cNvPr id="4" name="灯片编号占位符 3"/>
          <p:cNvSpPr>
            <a:spLocks noGrp="1"/>
          </p:cNvSpPr>
          <p:nvPr>
            <p:ph type="sldNum" sz="quarter" idx="5"/>
          </p:nvPr>
        </p:nvSpPr>
        <p:spPr/>
        <p:txBody>
          <a:bodyPr/>
          <a:lstStyle/>
          <a:p>
            <a:fld id="{A94A7046-F370-CA44-A09C-93B5FDE04322}" type="slidenum">
              <a:rPr kumimoji="1" lang="zh-CN" altLang="en-US" smtClean="0"/>
              <a:t>10</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宋体" panose="02010600030101010101" pitchFamily="2" charset="-122"/>
                <a:ea typeface="宋体" panose="02010600030101010101" pitchFamily="2" charset="-122"/>
                <a:cs typeface="Times New Roman" panose="02020603050405020304" pitchFamily="18" charset="0"/>
              </a:rPr>
              <a:t>我们的目标是优化缓存放置策略，以最小化内容传输过程中的总传输成本。</a:t>
            </a:r>
            <a:endParaRPr lang="en-US" altLang="zh-CN" sz="1200" dirty="0">
              <a:latin typeface="宋体" panose="02010600030101010101" pitchFamily="2" charset="-122"/>
              <a:ea typeface="宋体" panose="02010600030101010101" pitchFamily="2" charset="-122"/>
              <a:cs typeface="Times New Roman" panose="02020603050405020304" pitchFamily="18" charset="0"/>
            </a:endParaRPr>
          </a:p>
          <a:p>
            <a:endParaRPr kumimoji="1" lang="en-US" altLang="zh-CN" dirty="0"/>
          </a:p>
          <a:p>
            <a:r>
              <a:rPr kumimoji="1" lang="zh-CN" altLang="en-US" dirty="0"/>
              <a:t>系统要在满足约束条件的同时根据需求概率尽量缓存需求内容到距离用户更近的</a:t>
            </a:r>
            <a:r>
              <a:rPr kumimoji="1" lang="en-US" altLang="zh-CN" dirty="0"/>
              <a:t>LEO</a:t>
            </a:r>
            <a:r>
              <a:rPr kumimoji="1" lang="zh-CN" altLang="en-US" dirty="0"/>
              <a:t>卫星，</a:t>
            </a:r>
            <a:r>
              <a:rPr lang="zh-CN" altLang="zh-CN" sz="1200" dirty="0">
                <a:effectLst/>
                <a:latin typeface="等线" panose="02010600030101010101" pitchFamily="2" charset="-122"/>
                <a:ea typeface="宋体" panose="02010600030101010101" pitchFamily="2" charset="-122"/>
                <a:cs typeface="Times New Roman" panose="02020603050405020304" pitchFamily="18" charset="0"/>
              </a:rPr>
              <a:t>以此来减少系统缓存</a:t>
            </a:r>
            <a:r>
              <a:rPr lang="zh-CN" altLang="en-US" sz="1200" dirty="0">
                <a:effectLst/>
                <a:latin typeface="等线" panose="02010600030101010101" pitchFamily="2" charset="-122"/>
                <a:ea typeface="宋体" panose="02010600030101010101" pitchFamily="2" charset="-122"/>
                <a:cs typeface="Times New Roman" panose="02020603050405020304" pitchFamily="18" charset="0"/>
              </a:rPr>
              <a:t>成本</a:t>
            </a:r>
            <a:r>
              <a:rPr kumimoji="1" lang="zh-CN" altLang="en-US" dirty="0"/>
              <a:t>。因此，也就是最小化整个卫星网络中缓存决策、用户对内容的需求概率和通过</a:t>
            </a:r>
            <a:r>
              <a:rPr kumimoji="1" lang="en-US" altLang="zh-CN" dirty="0"/>
              <a:t>BFS</a:t>
            </a:r>
            <a:r>
              <a:rPr kumimoji="1" lang="zh-CN" altLang="en-US" dirty="0"/>
              <a:t>确定的缓存这些需求内容所需跳数三者的乘积之和。优化问题可以表述如下：</a:t>
            </a:r>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11</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zh-CN" altLang="en-US" dirty="0"/>
                  <a:t>为了捕获每个动作期间网络状态之间的动态转换，我们将缓存部署问题建模为</a:t>
                </a:r>
                <a:r>
                  <a:rPr kumimoji="1" lang="en-US" altLang="zh-CN" dirty="0"/>
                  <a:t>MDP</a:t>
                </a:r>
                <a:r>
                  <a:rPr kumimoji="1" lang="zh-CN" altLang="en-US" dirty="0"/>
                  <a:t>。</a:t>
                </a:r>
                <a:endParaRPr kumimoji="1" lang="en-US" altLang="zh-CN" dirty="0"/>
              </a:p>
              <a:p>
                <a:endParaRPr kumimoji="1" lang="en-US" altLang="zh-CN" sz="1800" dirty="0">
                  <a:effectLst/>
                  <a:latin typeface="Lato" panose="020F0502020204030203" pitchFamily="34" charset="0"/>
                  <a:ea typeface="宋体" panose="02010600030101010101" pitchFamily="2" charset="-122"/>
                  <a:cs typeface="Times New Roman" panose="02020603050405020304" pitchFamily="18" charset="0"/>
                </a:endParaRPr>
              </a:p>
              <a:p>
                <a:r>
                  <a:rPr lang="zh-CN" altLang="zh-CN" sz="1800" dirty="0">
                    <a:effectLst/>
                    <a:latin typeface="Lato" panose="020F0502020204030203" pitchFamily="34" charset="0"/>
                    <a:ea typeface="宋体" panose="02010600030101010101" pitchFamily="2" charset="-122"/>
                    <a:cs typeface="Times New Roman" panose="02020603050405020304" pitchFamily="18" charset="0"/>
                  </a:rPr>
                  <a:t>因此，不同</a:t>
                </a:r>
                <a:r>
                  <a:rPr lang="en-US" altLang="zh-CN" sz="1800" dirty="0">
                    <a:effectLst/>
                    <a:latin typeface="Lato" panose="020F0502020204030203" pitchFamily="34" charset="0"/>
                    <a:ea typeface="宋体" panose="02010600030101010101" pitchFamily="2" charset="-122"/>
                    <a:cs typeface="Times New Roman" panose="02020603050405020304" pitchFamily="18" charset="0"/>
                  </a:rPr>
                  <a:t>LEO</a:t>
                </a:r>
                <a:r>
                  <a:rPr lang="zh-CN" altLang="zh-CN" sz="1800" dirty="0">
                    <a:effectLst/>
                    <a:latin typeface="Lato" panose="020F0502020204030203" pitchFamily="34" charset="0"/>
                    <a:ea typeface="宋体" panose="02010600030101010101" pitchFamily="2" charset="-122"/>
                    <a:cs typeface="Times New Roman" panose="02020603050405020304" pitchFamily="18" charset="0"/>
                  </a:rPr>
                  <a:t>卫星</a:t>
                </a:r>
                <a:r>
                  <a:rPr lang="en-US" altLang="zh-CN" sz="1800" dirty="0">
                    <a:effectLst/>
                    <a:latin typeface="Lato" panose="020F0502020204030203" pitchFamily="34" charset="0"/>
                    <a:ea typeface="宋体" panose="02010600030101010101" pitchFamily="2" charset="-122"/>
                    <a:cs typeface="Times New Roman" panose="02020603050405020304" pitchFamily="18" charset="0"/>
                  </a:rPr>
                  <a:t>DADs</a:t>
                </a:r>
                <a:r>
                  <a:rPr lang="zh-CN" altLang="zh-CN" sz="1800" dirty="0">
                    <a:effectLst/>
                    <a:latin typeface="Lato" panose="020F0502020204030203" pitchFamily="34" charset="0"/>
                    <a:ea typeface="宋体" panose="02010600030101010101" pitchFamily="2" charset="-122"/>
                    <a:cs typeface="Times New Roman" panose="02020603050405020304" pitchFamily="18" charset="0"/>
                  </a:rPr>
                  <a:t>所对应的动作空间大小不同。每个</a:t>
                </a:r>
                <a:r>
                  <a:rPr lang="en-US" altLang="zh-CN" sz="1800" dirty="0">
                    <a:effectLst/>
                    <a:latin typeface="Lato" panose="020F0502020204030203" pitchFamily="34" charset="0"/>
                    <a:ea typeface="宋体" panose="02010600030101010101" pitchFamily="2" charset="-122"/>
                    <a:cs typeface="Times New Roman" panose="02020603050405020304" pitchFamily="18" charset="0"/>
                  </a:rPr>
                  <a:t>MEO</a:t>
                </a:r>
                <a:r>
                  <a:rPr lang="zh-CN" altLang="zh-CN" sz="1800" dirty="0">
                    <a:effectLst/>
                    <a:latin typeface="Lato" panose="020F0502020204030203" pitchFamily="34" charset="0"/>
                    <a:ea typeface="宋体" panose="02010600030101010101" pitchFamily="2" charset="-122"/>
                    <a:cs typeface="Times New Roman" panose="02020603050405020304" pitchFamily="18" charset="0"/>
                  </a:rPr>
                  <a:t>卫星做出缓存决策之后下发控制指令给数据平面中的</a:t>
                </a:r>
                <a:r>
                  <a:rPr lang="en-US" altLang="zh-CN" sz="1800" dirty="0">
                    <a:effectLst/>
                    <a:latin typeface="Lato" panose="020F0502020204030203" pitchFamily="34" charset="0"/>
                    <a:ea typeface="宋体" panose="02010600030101010101" pitchFamily="2" charset="-122"/>
                    <a:cs typeface="Times New Roman" panose="02020603050405020304" pitchFamily="18" charset="0"/>
                  </a:rPr>
                  <a:t>LEO</a:t>
                </a:r>
                <a:r>
                  <a:rPr lang="zh-CN" altLang="zh-CN" sz="1800" dirty="0">
                    <a:effectLst/>
                    <a:latin typeface="Lato" panose="020F0502020204030203" pitchFamily="34" charset="0"/>
                    <a:ea typeface="宋体" panose="02010600030101010101" pitchFamily="2" charset="-122"/>
                    <a:cs typeface="Times New Roman" panose="02020603050405020304" pitchFamily="18" charset="0"/>
                  </a:rPr>
                  <a:t>卫星</a:t>
                </a:r>
                <a:r>
                  <a:rPr lang="en-US" altLang="zh-CN" sz="1800" dirty="0">
                    <a:effectLst/>
                    <a:latin typeface="Lato" panose="020F0502020204030203" pitchFamily="34" charset="0"/>
                    <a:ea typeface="宋体" panose="02010600030101010101" pitchFamily="2" charset="-122"/>
                    <a:cs typeface="Times New Roman" panose="02020603050405020304" pitchFamily="18" charset="0"/>
                  </a:rPr>
                  <a:t>DAD</a:t>
                </a:r>
                <a:r>
                  <a:rPr lang="zh-CN" altLang="zh-CN" sz="1800" dirty="0">
                    <a:effectLst/>
                    <a:latin typeface="Lato" panose="020F0502020204030203" pitchFamily="34" charset="0"/>
                    <a:ea typeface="宋体" panose="02010600030101010101" pitchFamily="2" charset="-122"/>
                    <a:cs typeface="Times New Roman" panose="02020603050405020304" pitchFamily="18" charset="0"/>
                  </a:rPr>
                  <a:t>执行内容转发。</a:t>
                </a:r>
                <a:endParaRPr lang="en-US" altLang="zh-CN" sz="1800" dirty="0">
                  <a:effectLst/>
                  <a:latin typeface="Lato" panose="020F0502020204030203" pitchFamily="34" charset="0"/>
                  <a:ea typeface="等线" panose="02010600030101010101" pitchFamily="2" charset="-122"/>
                  <a:cs typeface="Times New Roman" panose="02020603050405020304" pitchFamily="18" charset="0"/>
                </a:endParaRPr>
              </a:p>
              <a:p>
                <a:endParaRPr kumimoji="1" lang="en-US" altLang="zh-CN" dirty="0"/>
              </a:p>
              <a:p>
                <a:r>
                  <a:rPr lang="zh-CN" altLang="zh-CN" sz="1200" dirty="0">
                    <a:effectLst/>
                    <a:ea typeface="等线" panose="02010600030101010101" pitchFamily="2" charset="-122"/>
                    <a:cs typeface="Times New Roman" panose="02020603050405020304" pitchFamily="18" charset="0"/>
                  </a:rPr>
                  <a:t>考虑卫星</a:t>
                </a:r>
                <a:r>
                  <a:rPr lang="zh-CN" altLang="en-US" sz="1200" dirty="0">
                    <a:effectLst/>
                    <a:ea typeface="等线" panose="02010600030101010101" pitchFamily="2" charset="-122"/>
                    <a:cs typeface="Times New Roman" panose="02020603050405020304" pitchFamily="18" charset="0"/>
                  </a:rPr>
                  <a:t>有限的</a:t>
                </a:r>
                <a:r>
                  <a:rPr lang="zh-CN" altLang="zh-CN" sz="1200" dirty="0">
                    <a:effectLst/>
                    <a:ea typeface="等线" panose="02010600030101010101" pitchFamily="2" charset="-122"/>
                    <a:cs typeface="Times New Roman" panose="02020603050405020304" pitchFamily="18" charset="0"/>
                  </a:rPr>
                  <a:t>缓存能力，</a:t>
                </a:r>
                <a:r>
                  <a:rPr lang="zh-CN" altLang="en-US" sz="1200" dirty="0">
                    <a:effectLst/>
                    <a:ea typeface="等线" panose="02010600030101010101" pitchFamily="2" charset="-122"/>
                    <a:cs typeface="Times New Roman" panose="02020603050405020304" pitchFamily="18" charset="0"/>
                  </a:rPr>
                  <a:t>在每个</a:t>
                </a:r>
                <a:r>
                  <a:rPr lang="zh-CN" altLang="zh-CN" sz="1200" dirty="0">
                    <a:effectLst/>
                    <a:ea typeface="等线" panose="02010600030101010101" pitchFamily="2" charset="-122"/>
                    <a:cs typeface="Times New Roman" panose="02020603050405020304" pitchFamily="18" charset="0"/>
                  </a:rPr>
                  <a:t>卫星</a:t>
                </a:r>
                <a:r>
                  <a:rPr lang="zh-CN" altLang="en-US" sz="1200" dirty="0">
                    <a:effectLst/>
                    <a:ea typeface="等线" panose="02010600030101010101" pitchFamily="2" charset="-122"/>
                    <a:cs typeface="Times New Roman" panose="02020603050405020304" pitchFamily="18" charset="0"/>
                  </a:rPr>
                  <a:t>上缓存</a:t>
                </a:r>
                <a:r>
                  <a:rPr lang="zh-CN" altLang="zh-CN" sz="1200" dirty="0">
                    <a:effectLst/>
                    <a:ea typeface="等线" panose="02010600030101010101" pitchFamily="2" charset="-122"/>
                    <a:cs typeface="Times New Roman" panose="02020603050405020304" pitchFamily="18" charset="0"/>
                  </a:rPr>
                  <a:t>所有</a:t>
                </a:r>
                <a:r>
                  <a:rPr lang="zh-CN" altLang="en-US" sz="1200" dirty="0">
                    <a:effectLst/>
                    <a:ea typeface="等线" panose="02010600030101010101" pitchFamily="2" charset="-122"/>
                    <a:cs typeface="Times New Roman" panose="02020603050405020304" pitchFamily="18" charset="0"/>
                  </a:rPr>
                  <a:t>的内容</a:t>
                </a:r>
                <a:r>
                  <a:rPr lang="zh-CN" altLang="zh-CN" sz="1200" dirty="0">
                    <a:effectLst/>
                    <a:ea typeface="等线" panose="02010600030101010101" pitchFamily="2" charset="-122"/>
                    <a:cs typeface="Times New Roman" panose="02020603050405020304" pitchFamily="18" charset="0"/>
                  </a:rPr>
                  <a:t>是不现实的。为了满足用户的内容要求，</a:t>
                </a:r>
                <a:r>
                  <a:rPr lang="zh-CN" altLang="en-US" sz="1200" dirty="0">
                    <a:effectLst/>
                    <a:ea typeface="等线" panose="02010600030101010101" pitchFamily="2" charset="-122"/>
                    <a:cs typeface="Times New Roman" panose="02020603050405020304" pitchFamily="18" charset="0"/>
                  </a:rPr>
                  <a:t>内容</a:t>
                </a:r>
                <a:r>
                  <a:rPr lang="zh-CN" altLang="zh-CN" sz="1200" dirty="0">
                    <a:effectLst/>
                    <a:ea typeface="等线" panose="02010600030101010101" pitchFamily="2" charset="-122"/>
                    <a:cs typeface="Times New Roman" panose="02020603050405020304" pitchFamily="18" charset="0"/>
                  </a:rPr>
                  <a:t>必须从</a:t>
                </a:r>
                <a:r>
                  <a:rPr lang="zh-CN" altLang="en-US" sz="1200" dirty="0">
                    <a:effectLst/>
                    <a:ea typeface="等线" panose="02010600030101010101" pitchFamily="2" charset="-122"/>
                    <a:cs typeface="Times New Roman" panose="02020603050405020304" pitchFamily="18" charset="0"/>
                  </a:rPr>
                  <a:t>其他</a:t>
                </a:r>
                <a:r>
                  <a:rPr lang="zh-CN" altLang="zh-CN" sz="1200" dirty="0">
                    <a:effectLst/>
                    <a:ea typeface="等线" panose="02010600030101010101" pitchFamily="2" charset="-122"/>
                    <a:cs typeface="Times New Roman" panose="02020603050405020304" pitchFamily="18" charset="0"/>
                  </a:rPr>
                  <a:t>具有相同</a:t>
                </a:r>
                <a:r>
                  <a:rPr lang="zh-CN" altLang="en-US" sz="1200" dirty="0">
                    <a:effectLst/>
                    <a:ea typeface="等线" panose="02010600030101010101" pitchFamily="2" charset="-122"/>
                    <a:cs typeface="Times New Roman" panose="02020603050405020304" pitchFamily="18" charset="0"/>
                  </a:rPr>
                  <a:t>内容</a:t>
                </a:r>
                <a:r>
                  <a:rPr lang="zh-CN" altLang="zh-CN" sz="1200" dirty="0">
                    <a:effectLst/>
                    <a:ea typeface="等线" panose="02010600030101010101" pitchFamily="2" charset="-122"/>
                    <a:cs typeface="Times New Roman" panose="02020603050405020304" pitchFamily="18" charset="0"/>
                  </a:rPr>
                  <a:t>的卫星</a:t>
                </a:r>
                <a:r>
                  <a:rPr lang="zh-CN" altLang="en-US" sz="1200" dirty="0">
                    <a:effectLst/>
                    <a:ea typeface="等线" panose="02010600030101010101" pitchFamily="2" charset="-122"/>
                    <a:cs typeface="Times New Roman" panose="02020603050405020304" pitchFamily="18" charset="0"/>
                  </a:rPr>
                  <a:t>上通过</a:t>
                </a:r>
                <a:r>
                  <a:rPr lang="en-US" altLang="zh-CN" sz="1200" dirty="0">
                    <a:effectLst/>
                    <a:ea typeface="等线" panose="02010600030101010101" pitchFamily="2" charset="-122"/>
                    <a:cs typeface="Times New Roman" panose="02020603050405020304" pitchFamily="18" charset="0"/>
                  </a:rPr>
                  <a:t>ISL</a:t>
                </a:r>
                <a:r>
                  <a:rPr lang="zh-CN" altLang="zh-CN" sz="1200" dirty="0">
                    <a:effectLst/>
                    <a:ea typeface="等线" panose="02010600030101010101" pitchFamily="2" charset="-122"/>
                    <a:cs typeface="Times New Roman" panose="02020603050405020304" pitchFamily="18" charset="0"/>
                  </a:rPr>
                  <a:t>传输</a:t>
                </a:r>
                <a:r>
                  <a:rPr lang="zh-CN" altLang="en-US" sz="1200" dirty="0">
                    <a:effectLst/>
                    <a:ea typeface="等线" panose="02010600030101010101" pitchFamily="2" charset="-122"/>
                    <a:cs typeface="Times New Roman" panose="02020603050405020304" pitchFamily="18" charset="0"/>
                  </a:rPr>
                  <a:t>，这在网络中产生了传输流量</a:t>
                </a:r>
                <a:r>
                  <a:rPr lang="zh-CN" altLang="zh-CN" sz="1200" dirty="0">
                    <a:effectLst/>
                    <a:ea typeface="等线" panose="02010600030101010101" pitchFamily="2" charset="-122"/>
                    <a:cs typeface="Times New Roman" panose="02020603050405020304" pitchFamily="18" charset="0"/>
                  </a:rPr>
                  <a:t>。</a:t>
                </a:r>
                <a:r>
                  <a:rPr lang="zh-CN" altLang="en-US" sz="1200" dirty="0">
                    <a:effectLst/>
                    <a:ea typeface="等线" panose="02010600030101010101" pitchFamily="2" charset="-122"/>
                    <a:cs typeface="Times New Roman" panose="02020603050405020304" pitchFamily="18" charset="0"/>
                  </a:rPr>
                  <a:t>时刻</a:t>
                </a:r>
                <a:r>
                  <a:rPr lang="en-US" altLang="zh-CN" sz="1200" dirty="0">
                    <a:effectLst/>
                    <a:ea typeface="等线" panose="02010600030101010101" pitchFamily="2" charset="-122"/>
                    <a:cs typeface="Times New Roman" panose="02020603050405020304" pitchFamily="18" charset="0"/>
                  </a:rPr>
                  <a:t>t</a:t>
                </a:r>
                <a:r>
                  <a:rPr lang="zh-CN" altLang="zh-CN" sz="1200" dirty="0">
                    <a:effectLst/>
                    <a:ea typeface="等线" panose="02010600030101010101" pitchFamily="2" charset="-122"/>
                    <a:cs typeface="Times New Roman" panose="02020603050405020304" pitchFamily="18" charset="0"/>
                  </a:rPr>
                  <a:t>的</a:t>
                </a:r>
                <a:r>
                  <a:rPr lang="en-US" altLang="zh-CN" sz="1200" dirty="0">
                    <a:effectLst/>
                    <a:ea typeface="等线" panose="02010600030101010101" pitchFamily="2" charset="-122"/>
                    <a:cs typeface="Times New Roman" panose="02020603050405020304" pitchFamily="18" charset="0"/>
                  </a:rPr>
                  <a:t>reward</a:t>
                </a:r>
                <a:r>
                  <a:rPr lang="zh-CN" altLang="zh-CN" sz="1200" dirty="0">
                    <a:effectLst/>
                    <a:ea typeface="等线" panose="02010600030101010101" pitchFamily="2" charset="-122"/>
                    <a:cs typeface="Times New Roman" panose="02020603050405020304" pitchFamily="18" charset="0"/>
                  </a:rPr>
                  <a:t>可以公式化为：</a:t>
                </a:r>
                <a:endParaRPr kumimoji="1" lang="zh-CN" altLang="en-US" dirty="0"/>
              </a:p>
            </p:txBody>
          </p:sp>
        </mc:Choice>
        <mc:Fallback xmlns="">
          <p:sp>
            <p:nvSpPr>
              <p:cNvPr id="3" name="备注占位符 2"/>
              <p:cNvSpPr>
                <a:spLocks noGrp="1"/>
              </p:cNvSpPr>
              <p:nvPr>
                <p:ph type="body" idx="1"/>
              </p:nvPr>
            </p:nvSpPr>
            <p:spPr/>
            <p:txBody>
              <a:bodyPr/>
              <a:lstStyle/>
              <a:p>
                <a:r>
                  <a:rPr kumimoji="1" lang="zh-CN" altLang="en-US" dirty="0"/>
                  <a:t>为了捕获每个动作期间网络状态之间的动态转换，我们将缓存部署问题建模为</a:t>
                </a:r>
                <a:r>
                  <a:rPr kumimoji="1" lang="en-US" altLang="zh-CN" dirty="0"/>
                  <a:t>MDP</a:t>
                </a:r>
                <a:r>
                  <a:rPr kumimoji="1" lang="zh-CN" altLang="en-US" dirty="0"/>
                  <a:t>。</a:t>
                </a:r>
                <a:endParaRPr kumimoji="1" lang="en-US" altLang="zh-CN" dirty="0"/>
              </a:p>
              <a:p>
                <a:endParaRPr kumimoji="1" lang="en-US" altLang="zh-CN" sz="1800" dirty="0">
                  <a:effectLst/>
                  <a:latin typeface="Lato" panose="020F0502020204030203" pitchFamily="34" charset="0"/>
                  <a:ea typeface="宋体" panose="02010600030101010101" pitchFamily="2" charset="-122"/>
                  <a:cs typeface="Times New Roman" panose="02020603050405020304" pitchFamily="18" charset="0"/>
                </a:endParaRPr>
              </a:p>
              <a:p>
                <a:r>
                  <a:rPr lang="zh-CN" altLang="zh-CN" sz="1800" dirty="0">
                    <a:effectLst/>
                    <a:latin typeface="Lato" panose="020F0502020204030203" pitchFamily="34" charset="0"/>
                    <a:ea typeface="宋体" panose="02010600030101010101" pitchFamily="2" charset="-122"/>
                    <a:cs typeface="Times New Roman" panose="02020603050405020304" pitchFamily="18" charset="0"/>
                  </a:rPr>
                  <a:t>在这个缓存管理架构中，缓存控制</a:t>
                </a:r>
                <a:r>
                  <a:rPr lang="en-US" altLang="zh-CN" sz="1800" dirty="0">
                    <a:effectLst/>
                    <a:latin typeface="Lato" panose="020F0502020204030203" pitchFamily="34" charset="0"/>
                    <a:ea typeface="宋体" panose="02010600030101010101" pitchFamily="2" charset="-122"/>
                    <a:cs typeface="Times New Roman" panose="02020603050405020304" pitchFamily="18" charset="0"/>
                  </a:rPr>
                  <a:t>&amp;</a:t>
                </a:r>
                <a:r>
                  <a:rPr lang="zh-CN" altLang="zh-CN" sz="1800" dirty="0">
                    <a:effectLst/>
                    <a:latin typeface="Lato" panose="020F0502020204030203" pitchFamily="34" charset="0"/>
                    <a:ea typeface="宋体" panose="02010600030101010101" pitchFamily="2" charset="-122"/>
                    <a:cs typeface="Times New Roman" panose="02020603050405020304" pitchFamily="18" charset="0"/>
                  </a:rPr>
                  <a:t>智能平面中的</a:t>
                </a:r>
                <a:r>
                  <a:rPr lang="zh-CN" altLang="zh-CN" sz="1800" dirty="0">
                    <a:effectLst/>
                    <a:ea typeface="Lato" panose="020F0502020204030203" pitchFamily="34" charset="0"/>
                    <a:cs typeface="Times New Roman" panose="02020603050405020304" pitchFamily="18" charset="0"/>
                  </a:rPr>
                  <a:t> </a:t>
                </a:r>
                <a:r>
                  <a:rPr lang="en-US" altLang="zh-CN" sz="1800" dirty="0">
                    <a:effectLst/>
                    <a:ea typeface="Lato" panose="020F0502020204030203" pitchFamily="34" charset="0"/>
                    <a:cs typeface="Times New Roman" panose="02020603050405020304" pitchFamily="18" charset="0"/>
                  </a:rPr>
                  <a:t>MEO</a:t>
                </a:r>
                <a:r>
                  <a:rPr lang="zh-CN" altLang="zh-CN" sz="1800" dirty="0">
                    <a:effectLst/>
                    <a:latin typeface="Lato" panose="020F0502020204030203" pitchFamily="34" charset="0"/>
                    <a:ea typeface="宋体" panose="02010600030101010101" pitchFamily="2" charset="-122"/>
                    <a:cs typeface="Times New Roman" panose="02020603050405020304" pitchFamily="18" charset="0"/>
                  </a:rPr>
                  <a:t>卫星需要根据当前服务周期</a:t>
                </a:r>
                <a:r>
                  <a:rPr lang="en-US" altLang="zh-CN" sz="1800" dirty="0">
                    <a:effectLst/>
                    <a:latin typeface="Lato" panose="020F0502020204030203" pitchFamily="34" charset="0"/>
                    <a:ea typeface="宋体" panose="02010600030101010101" pitchFamily="2" charset="-122"/>
                    <a:cs typeface="Times New Roman" panose="02020603050405020304" pitchFamily="18" charset="0"/>
                  </a:rPr>
                  <a:t>t</a:t>
                </a:r>
                <a:r>
                  <a:rPr lang="zh-CN" altLang="zh-CN" sz="1800" dirty="0">
                    <a:effectLst/>
                    <a:latin typeface="Lato" panose="020F0502020204030203" pitchFamily="34" charset="0"/>
                    <a:ea typeface="宋体" panose="02010600030101010101" pitchFamily="2" charset="-122"/>
                    <a:cs typeface="Times New Roman" panose="02020603050405020304" pitchFamily="18" charset="0"/>
                  </a:rPr>
                  <a:t>时状态</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s</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 ̅_(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𝒟</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𝑦</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t) </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a:t>
                </a:r>
                <a:r>
                  <a:rPr lang="zh-CN" altLang="zh-CN" sz="1800" dirty="0">
                    <a:effectLst/>
                    <a:latin typeface="Lato" panose="020F0502020204030203" pitchFamily="34" charset="0"/>
                    <a:ea typeface="宋体" panose="02010600030101010101" pitchFamily="2" charset="-122"/>
                    <a:cs typeface="Times New Roman" panose="02020603050405020304" pitchFamily="18" charset="0"/>
                  </a:rPr>
                  <a:t>来决策内容缓存放置，与此同时要满足</a:t>
                </a:r>
                <a:r>
                  <a:rPr lang="en-US" altLang="zh-CN" sz="1800" dirty="0">
                    <a:effectLst/>
                    <a:latin typeface="Lato" panose="020F0502020204030203" pitchFamily="34" charset="0"/>
                    <a:ea typeface="宋体" panose="02010600030101010101" pitchFamily="2" charset="-122"/>
                    <a:cs typeface="Times New Roman" panose="02020603050405020304" pitchFamily="18" charset="0"/>
                  </a:rPr>
                  <a:t>LEO</a:t>
                </a:r>
                <a:r>
                  <a:rPr lang="zh-CN" altLang="zh-CN" sz="1800" dirty="0">
                    <a:effectLst/>
                    <a:latin typeface="Lato" panose="020F0502020204030203" pitchFamily="34" charset="0"/>
                    <a:ea typeface="宋体" panose="02010600030101010101" pitchFamily="2" charset="-122"/>
                    <a:cs typeface="Times New Roman" panose="02020603050405020304" pitchFamily="18" charset="0"/>
                  </a:rPr>
                  <a:t>卫星的容量约束。因此，不同</a:t>
                </a:r>
                <a:r>
                  <a:rPr lang="en-US" altLang="zh-CN" sz="1800" dirty="0">
                    <a:effectLst/>
                    <a:latin typeface="Lato" panose="020F0502020204030203" pitchFamily="34" charset="0"/>
                    <a:ea typeface="宋体" panose="02010600030101010101" pitchFamily="2" charset="-122"/>
                    <a:cs typeface="Times New Roman" panose="02020603050405020304" pitchFamily="18" charset="0"/>
                  </a:rPr>
                  <a:t>LEO</a:t>
                </a:r>
                <a:r>
                  <a:rPr lang="zh-CN" altLang="zh-CN" sz="1800" dirty="0">
                    <a:effectLst/>
                    <a:latin typeface="Lato" panose="020F0502020204030203" pitchFamily="34" charset="0"/>
                    <a:ea typeface="宋体" panose="02010600030101010101" pitchFamily="2" charset="-122"/>
                    <a:cs typeface="Times New Roman" panose="02020603050405020304" pitchFamily="18" charset="0"/>
                  </a:rPr>
                  <a:t>卫星</a:t>
                </a:r>
                <a:r>
                  <a:rPr lang="en-US" altLang="zh-CN" sz="1800" dirty="0">
                    <a:effectLst/>
                    <a:latin typeface="Lato" panose="020F0502020204030203" pitchFamily="34" charset="0"/>
                    <a:ea typeface="宋体" panose="02010600030101010101" pitchFamily="2" charset="-122"/>
                    <a:cs typeface="Times New Roman" panose="02020603050405020304" pitchFamily="18" charset="0"/>
                  </a:rPr>
                  <a:t>DADs</a:t>
                </a:r>
                <a:r>
                  <a:rPr lang="zh-CN" altLang="zh-CN" sz="1800" dirty="0">
                    <a:effectLst/>
                    <a:latin typeface="Lato" panose="020F0502020204030203" pitchFamily="34" charset="0"/>
                    <a:ea typeface="宋体" panose="02010600030101010101" pitchFamily="2" charset="-122"/>
                    <a:cs typeface="Times New Roman" panose="02020603050405020304" pitchFamily="18" charset="0"/>
                  </a:rPr>
                  <a:t>所对应的动作空间大小不同。每个</a:t>
                </a:r>
                <a:r>
                  <a:rPr lang="en-US" altLang="zh-CN" sz="1800" dirty="0">
                    <a:effectLst/>
                    <a:latin typeface="Lato" panose="020F0502020204030203" pitchFamily="34" charset="0"/>
                    <a:ea typeface="宋体" panose="02010600030101010101" pitchFamily="2" charset="-122"/>
                    <a:cs typeface="Times New Roman" panose="02020603050405020304" pitchFamily="18" charset="0"/>
                  </a:rPr>
                  <a:t>MEO</a:t>
                </a:r>
                <a:r>
                  <a:rPr lang="zh-CN" altLang="zh-CN" sz="1800" dirty="0">
                    <a:effectLst/>
                    <a:latin typeface="Lato" panose="020F0502020204030203" pitchFamily="34" charset="0"/>
                    <a:ea typeface="宋体" panose="02010600030101010101" pitchFamily="2" charset="-122"/>
                    <a:cs typeface="Times New Roman" panose="02020603050405020304" pitchFamily="18" charset="0"/>
                  </a:rPr>
                  <a:t>卫星做出缓存决策之后下发控制指令给数据平面中的</a:t>
                </a:r>
                <a:r>
                  <a:rPr lang="en-US" altLang="zh-CN" sz="1800" dirty="0">
                    <a:effectLst/>
                    <a:latin typeface="Lato" panose="020F0502020204030203" pitchFamily="34" charset="0"/>
                    <a:ea typeface="宋体" panose="02010600030101010101" pitchFamily="2" charset="-122"/>
                    <a:cs typeface="Times New Roman" panose="02020603050405020304" pitchFamily="18" charset="0"/>
                  </a:rPr>
                  <a:t>LEO</a:t>
                </a:r>
                <a:r>
                  <a:rPr lang="zh-CN" altLang="zh-CN" sz="1800" dirty="0">
                    <a:effectLst/>
                    <a:latin typeface="Lato" panose="020F0502020204030203" pitchFamily="34" charset="0"/>
                    <a:ea typeface="宋体" panose="02010600030101010101" pitchFamily="2" charset="-122"/>
                    <a:cs typeface="Times New Roman" panose="02020603050405020304" pitchFamily="18" charset="0"/>
                  </a:rPr>
                  <a:t>卫星</a:t>
                </a:r>
                <a:r>
                  <a:rPr lang="en-US" altLang="zh-CN" sz="1800" dirty="0">
                    <a:effectLst/>
                    <a:latin typeface="Lato" panose="020F0502020204030203" pitchFamily="34" charset="0"/>
                    <a:ea typeface="宋体" panose="02010600030101010101" pitchFamily="2" charset="-122"/>
                    <a:cs typeface="Times New Roman" panose="02020603050405020304" pitchFamily="18" charset="0"/>
                  </a:rPr>
                  <a:t>DAD</a:t>
                </a:r>
                <a:r>
                  <a:rPr lang="zh-CN" altLang="zh-CN" sz="1800" dirty="0">
                    <a:effectLst/>
                    <a:latin typeface="Lato" panose="020F0502020204030203" pitchFamily="34" charset="0"/>
                    <a:ea typeface="宋体" panose="02010600030101010101" pitchFamily="2" charset="-122"/>
                    <a:cs typeface="Times New Roman" panose="02020603050405020304" pitchFamily="18" charset="0"/>
                  </a:rPr>
                  <a:t>执行内容转发。</a:t>
                </a:r>
                <a:endParaRPr lang="en-US" altLang="zh-CN" sz="1800" dirty="0">
                  <a:effectLst/>
                  <a:latin typeface="Lato" panose="020F0502020204030203" pitchFamily="34" charset="0"/>
                  <a:ea typeface="等线" panose="02010600030101010101" pitchFamily="2" charset="-122"/>
                  <a:cs typeface="Times New Roman" panose="02020603050405020304" pitchFamily="18" charset="0"/>
                </a:endParaRPr>
              </a:p>
              <a:p>
                <a:r>
                  <a:rPr kumimoji="1" lang="zh-CN" altLang="en-US" dirty="0"/>
                  <a:t>为了使算法不会陷入局部最优解，我们使用了</a:t>
                </a:r>
                <a:r>
                  <a:rPr kumimoji="1" lang="en-US" altLang="zh-CN" dirty="0"/>
                  <a:t>ε-greedy</a:t>
                </a:r>
                <a:r>
                  <a:rPr kumimoji="1" lang="zh-CN" altLang="en-US" dirty="0"/>
                  <a:t>贪婪策略来权衡算法的探索和利用。</a:t>
                </a:r>
                <a:endParaRPr kumimoji="1" lang="en-US" altLang="zh-CN" dirty="0"/>
              </a:p>
              <a:p>
                <a:endParaRPr kumimoji="1" lang="en-US" altLang="zh-CN" dirty="0"/>
              </a:p>
              <a:p>
                <a:r>
                  <a:rPr lang="zh-CN" altLang="zh-CN" sz="1200" dirty="0">
                    <a:effectLst/>
                    <a:ea typeface="等线" panose="02010600030101010101" pitchFamily="2" charset="-122"/>
                    <a:cs typeface="Times New Roman" panose="02020603050405020304" pitchFamily="18" charset="0"/>
                  </a:rPr>
                  <a:t>考虑卫星</a:t>
                </a:r>
                <a:r>
                  <a:rPr lang="zh-CN" altLang="en-US" sz="1200" dirty="0">
                    <a:effectLst/>
                    <a:ea typeface="等线" panose="02010600030101010101" pitchFamily="2" charset="-122"/>
                    <a:cs typeface="Times New Roman" panose="02020603050405020304" pitchFamily="18" charset="0"/>
                  </a:rPr>
                  <a:t>有限的</a:t>
                </a:r>
                <a:r>
                  <a:rPr lang="zh-CN" altLang="zh-CN" sz="1200" dirty="0">
                    <a:effectLst/>
                    <a:ea typeface="等线" panose="02010600030101010101" pitchFamily="2" charset="-122"/>
                    <a:cs typeface="Times New Roman" panose="02020603050405020304" pitchFamily="18" charset="0"/>
                  </a:rPr>
                  <a:t>缓存能力，</a:t>
                </a:r>
                <a:r>
                  <a:rPr lang="zh-CN" altLang="en-US" sz="1200" dirty="0">
                    <a:effectLst/>
                    <a:ea typeface="等线" panose="02010600030101010101" pitchFamily="2" charset="-122"/>
                    <a:cs typeface="Times New Roman" panose="02020603050405020304" pitchFamily="18" charset="0"/>
                  </a:rPr>
                  <a:t>在每个</a:t>
                </a:r>
                <a:r>
                  <a:rPr lang="zh-CN" altLang="zh-CN" sz="1200" dirty="0">
                    <a:effectLst/>
                    <a:ea typeface="等线" panose="02010600030101010101" pitchFamily="2" charset="-122"/>
                    <a:cs typeface="Times New Roman" panose="02020603050405020304" pitchFamily="18" charset="0"/>
                  </a:rPr>
                  <a:t>卫星</a:t>
                </a:r>
                <a:r>
                  <a:rPr lang="zh-CN" altLang="en-US" sz="1200" dirty="0">
                    <a:effectLst/>
                    <a:ea typeface="等线" panose="02010600030101010101" pitchFamily="2" charset="-122"/>
                    <a:cs typeface="Times New Roman" panose="02020603050405020304" pitchFamily="18" charset="0"/>
                  </a:rPr>
                  <a:t>上缓存</a:t>
                </a:r>
                <a:r>
                  <a:rPr lang="zh-CN" altLang="zh-CN" sz="1200" dirty="0">
                    <a:effectLst/>
                    <a:ea typeface="等线" panose="02010600030101010101" pitchFamily="2" charset="-122"/>
                    <a:cs typeface="Times New Roman" panose="02020603050405020304" pitchFamily="18" charset="0"/>
                  </a:rPr>
                  <a:t>所有</a:t>
                </a:r>
                <a:r>
                  <a:rPr lang="zh-CN" altLang="en-US" sz="1200" dirty="0">
                    <a:effectLst/>
                    <a:ea typeface="等线" panose="02010600030101010101" pitchFamily="2" charset="-122"/>
                    <a:cs typeface="Times New Roman" panose="02020603050405020304" pitchFamily="18" charset="0"/>
                  </a:rPr>
                  <a:t>的</a:t>
                </a:r>
                <a:r>
                  <a:rPr lang="zh-CN" altLang="zh-CN" sz="1200" dirty="0">
                    <a:effectLst/>
                    <a:ea typeface="等线" panose="02010600030101010101" pitchFamily="2" charset="-122"/>
                    <a:cs typeface="Times New Roman" panose="02020603050405020304" pitchFamily="18" charset="0"/>
                  </a:rPr>
                  <a:t>文件是不现实的。为了满足用户的内容要求，文件必须从</a:t>
                </a:r>
                <a:r>
                  <a:rPr lang="zh-CN" altLang="en-US" sz="1200" dirty="0">
                    <a:effectLst/>
                    <a:ea typeface="等线" panose="02010600030101010101" pitchFamily="2" charset="-122"/>
                    <a:cs typeface="Times New Roman" panose="02020603050405020304" pitchFamily="18" charset="0"/>
                  </a:rPr>
                  <a:t>其他</a:t>
                </a:r>
                <a:r>
                  <a:rPr lang="zh-CN" altLang="zh-CN" sz="1200" dirty="0">
                    <a:effectLst/>
                    <a:ea typeface="等线" panose="02010600030101010101" pitchFamily="2" charset="-122"/>
                    <a:cs typeface="Times New Roman" panose="02020603050405020304" pitchFamily="18" charset="0"/>
                  </a:rPr>
                  <a:t>具有相同文件的卫星</a:t>
                </a:r>
                <a:r>
                  <a:rPr lang="zh-CN" altLang="en-US" sz="1200" dirty="0">
                    <a:effectLst/>
                    <a:ea typeface="等线" panose="02010600030101010101" pitchFamily="2" charset="-122"/>
                    <a:cs typeface="Times New Roman" panose="02020603050405020304" pitchFamily="18" charset="0"/>
                  </a:rPr>
                  <a:t>上</a:t>
                </a:r>
                <a:r>
                  <a:rPr lang="zh-CN" altLang="zh-CN" sz="1200" dirty="0">
                    <a:effectLst/>
                    <a:ea typeface="等线" panose="02010600030101010101" pitchFamily="2" charset="-122"/>
                    <a:cs typeface="Times New Roman" panose="02020603050405020304" pitchFamily="18" charset="0"/>
                  </a:rPr>
                  <a:t>传输</a:t>
                </a:r>
                <a:r>
                  <a:rPr lang="zh-CN" altLang="en-US" sz="1200" dirty="0">
                    <a:effectLst/>
                    <a:ea typeface="等线" panose="02010600030101010101" pitchFamily="2" charset="-122"/>
                    <a:cs typeface="Times New Roman" panose="02020603050405020304" pitchFamily="18" charset="0"/>
                  </a:rPr>
                  <a:t>，这在网络中产生了传输流量</a:t>
                </a:r>
                <a:r>
                  <a:rPr lang="zh-CN" altLang="zh-CN" sz="1200" dirty="0">
                    <a:effectLst/>
                    <a:ea typeface="等线" panose="02010600030101010101" pitchFamily="2" charset="-122"/>
                    <a:cs typeface="Times New Roman" panose="02020603050405020304" pitchFamily="18" charset="0"/>
                  </a:rPr>
                  <a:t>。</a:t>
                </a:r>
                <a:r>
                  <a:rPr lang="zh-CN" altLang="en-US" sz="1200" dirty="0">
                    <a:effectLst/>
                    <a:ea typeface="等线" panose="02010600030101010101" pitchFamily="2" charset="-122"/>
                    <a:cs typeface="Times New Roman" panose="02020603050405020304" pitchFamily="18" charset="0"/>
                  </a:rPr>
                  <a:t>时刻</a:t>
                </a:r>
                <a:r>
                  <a:rPr lang="en-US" altLang="zh-CN" sz="1200" dirty="0">
                    <a:effectLst/>
                    <a:ea typeface="等线" panose="02010600030101010101" pitchFamily="2" charset="-122"/>
                    <a:cs typeface="Times New Roman" panose="02020603050405020304" pitchFamily="18" charset="0"/>
                  </a:rPr>
                  <a:t>t</a:t>
                </a:r>
                <a:r>
                  <a:rPr lang="zh-CN" altLang="zh-CN" sz="1200" dirty="0">
                    <a:effectLst/>
                    <a:ea typeface="等线" panose="02010600030101010101" pitchFamily="2" charset="-122"/>
                    <a:cs typeface="Times New Roman" panose="02020603050405020304" pitchFamily="18" charset="0"/>
                  </a:rPr>
                  <a:t>的</a:t>
                </a:r>
                <a:r>
                  <a:rPr lang="en-US" altLang="zh-CN" sz="1200" dirty="0">
                    <a:effectLst/>
                    <a:ea typeface="等线" panose="02010600030101010101" pitchFamily="2" charset="-122"/>
                    <a:cs typeface="Times New Roman" panose="02020603050405020304" pitchFamily="18" charset="0"/>
                  </a:rPr>
                  <a:t>reward</a:t>
                </a:r>
                <a:r>
                  <a:rPr lang="zh-CN" altLang="zh-CN" sz="1200" dirty="0">
                    <a:effectLst/>
                    <a:ea typeface="等线" panose="02010600030101010101" pitchFamily="2" charset="-122"/>
                    <a:cs typeface="Times New Roman" panose="02020603050405020304" pitchFamily="18" charset="0"/>
                  </a:rPr>
                  <a:t>可以公式化为：</a:t>
                </a:r>
                <a:endParaRPr kumimoji="1" lang="zh-CN" altLang="en-US" dirty="0"/>
              </a:p>
            </p:txBody>
          </p:sp>
        </mc:Fallback>
      </mc:AlternateContent>
      <p:sp>
        <p:nvSpPr>
          <p:cNvPr id="4" name="灯片编号占位符 3"/>
          <p:cNvSpPr>
            <a:spLocks noGrp="1"/>
          </p:cNvSpPr>
          <p:nvPr>
            <p:ph type="sldNum" sz="quarter" idx="5"/>
          </p:nvPr>
        </p:nvSpPr>
        <p:spPr/>
        <p:txBody>
          <a:bodyPr/>
          <a:lstStyle/>
          <a:p>
            <a:fld id="{A94A7046-F370-CA44-A09C-93B5FDE04322}" type="slidenum">
              <a:rPr kumimoji="1" lang="zh-CN" altLang="en-US" smtClean="0"/>
              <a:t>12</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13</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我们的算法采用了集中式训练与分布式执行的策略。</a:t>
            </a:r>
            <a:r>
              <a:rPr lang="zh-CN" altLang="en-US" sz="1800" dirty="0">
                <a:effectLst/>
                <a:latin typeface="等线" panose="02010600030101010101" pitchFamily="2" charset="-122"/>
                <a:ea typeface="宋体" panose="02010600030101010101" pitchFamily="2" charset="-122"/>
                <a:cs typeface="Times New Roman" panose="02020603050405020304" pitchFamily="18" charset="0"/>
              </a:rPr>
              <a:t>每个</a:t>
            </a:r>
            <a:r>
              <a:rPr lang="en-US" altLang="zh-CN" sz="1800" dirty="0">
                <a:effectLst/>
                <a:latin typeface="等线" panose="02010600030101010101" pitchFamily="2" charset="-122"/>
                <a:ea typeface="宋体" panose="02010600030101010101" pitchFamily="2" charset="-122"/>
                <a:cs typeface="Times New Roman" panose="02020603050405020304" pitchFamily="18" charset="0"/>
              </a:rPr>
              <a:t>MEO</a:t>
            </a:r>
            <a:r>
              <a:rPr lang="zh-CN" altLang="en-US" sz="1800" dirty="0">
                <a:effectLst/>
                <a:latin typeface="等线" panose="02010600030101010101" pitchFamily="2" charset="-122"/>
                <a:ea typeface="宋体" panose="02010600030101010101" pitchFamily="2" charset="-122"/>
                <a:cs typeface="Times New Roman" panose="02020603050405020304" pitchFamily="18" charset="0"/>
              </a:rPr>
              <a:t>卫星被视作一个独立的智能体，其目标是通过协作来管理各个</a:t>
            </a:r>
            <a:r>
              <a:rPr lang="en-US" altLang="zh-CN" sz="1800" dirty="0">
                <a:effectLst/>
                <a:latin typeface="等线" panose="02010600030101010101" pitchFamily="2" charset="-122"/>
                <a:ea typeface="宋体" panose="02010600030101010101" pitchFamily="2" charset="-122"/>
                <a:cs typeface="Times New Roman" panose="02020603050405020304" pitchFamily="18" charset="0"/>
              </a:rPr>
              <a:t>LEO</a:t>
            </a:r>
            <a:r>
              <a:rPr lang="zh-CN" altLang="en-US" sz="1800" dirty="0">
                <a:effectLst/>
                <a:latin typeface="等线" panose="02010600030101010101" pitchFamily="2" charset="-122"/>
                <a:ea typeface="宋体" panose="02010600030101010101" pitchFamily="2" charset="-122"/>
                <a:cs typeface="Times New Roman" panose="02020603050405020304" pitchFamily="18" charset="0"/>
              </a:rPr>
              <a:t>卫星网络分布式自治域。</a:t>
            </a:r>
            <a:endParaRPr lang="en-US" altLang="zh-CN" sz="1800" dirty="0">
              <a:effectLst/>
              <a:latin typeface="等线" panose="02010600030101010101" pitchFamily="2" charset="-122"/>
              <a:ea typeface="宋体" panose="02010600030101010101" pitchFamily="2" charset="-122"/>
              <a:cs typeface="Times New Roman" panose="02020603050405020304" pitchFamily="18" charset="0"/>
            </a:endParaRPr>
          </a:p>
          <a:p>
            <a:endParaRPr lang="en-US" altLang="zh-CN" sz="1200" kern="1200" dirty="0">
              <a:solidFill>
                <a:schemeClr val="tx1"/>
              </a:solidFill>
              <a:effectLst/>
              <a:latin typeface="+mn-lt"/>
              <a:ea typeface="+mn-ea"/>
              <a:cs typeface="+mn-cs"/>
            </a:endParaRPr>
          </a:p>
          <a:p>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在训练阶段，</a:t>
            </a:r>
            <a:r>
              <a:rPr lang="en-US" altLang="zh-CN" sz="1800" dirty="0">
                <a:effectLst/>
                <a:latin typeface="等线" panose="02010600030101010101" pitchFamily="2" charset="-122"/>
                <a:ea typeface="宋体" panose="02010600030101010101" pitchFamily="2" charset="-122"/>
                <a:cs typeface="Times New Roman" panose="02020603050405020304" pitchFamily="18" charset="0"/>
              </a:rPr>
              <a:t>Actor</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网络的策略更新会使用全局信息来更好地学习如何在多智能体环境中进行协作。这意味着策略梯度更新会基于全局的策略以及优势函数的估计。当进入执行阶段，经过训练的图卷积网络（</a:t>
            </a:r>
            <a:r>
              <a:rPr lang="en-US" altLang="zh-CN" sz="1800" dirty="0">
                <a:effectLst/>
                <a:latin typeface="等线" panose="02010600030101010101" pitchFamily="2" charset="-122"/>
                <a:ea typeface="宋体" panose="02010600030101010101" pitchFamily="2" charset="-122"/>
                <a:cs typeface="Times New Roman" panose="02020603050405020304" pitchFamily="18" charset="0"/>
              </a:rPr>
              <a:t>GCN</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）参数以及</a:t>
            </a:r>
            <a:r>
              <a:rPr lang="en-US" altLang="zh-CN" sz="1800" dirty="0">
                <a:effectLst/>
                <a:latin typeface="等线" panose="02010600030101010101" pitchFamily="2" charset="-122"/>
                <a:ea typeface="宋体" panose="02010600030101010101" pitchFamily="2" charset="-122"/>
                <a:cs typeface="Times New Roman" panose="02020603050405020304" pitchFamily="18" charset="0"/>
              </a:rPr>
              <a:t>actor</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网络的参数被复制到各个</a:t>
            </a:r>
            <a:r>
              <a:rPr lang="en-US" altLang="zh-CN" sz="1800" dirty="0">
                <a:effectLst/>
                <a:latin typeface="等线" panose="02010600030101010101" pitchFamily="2" charset="-122"/>
                <a:ea typeface="宋体" panose="02010600030101010101" pitchFamily="2" charset="-122"/>
                <a:cs typeface="Times New Roman" panose="02020603050405020304" pitchFamily="18" charset="0"/>
              </a:rPr>
              <a:t>MEO</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智能体中。这些</a:t>
            </a:r>
            <a:r>
              <a:rPr lang="en-US" altLang="zh-CN" sz="1800" dirty="0">
                <a:effectLst/>
                <a:latin typeface="等线" panose="02010600030101010101" pitchFamily="2" charset="-122"/>
                <a:ea typeface="宋体" panose="02010600030101010101" pitchFamily="2" charset="-122"/>
                <a:cs typeface="Times New Roman" panose="02020603050405020304" pitchFamily="18" charset="0"/>
              </a:rPr>
              <a:t>MEO</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智能体将独立运作，仅依据</a:t>
            </a:r>
            <a:r>
              <a:rPr lang="en-US" altLang="zh-CN" sz="1800" dirty="0">
                <a:effectLst/>
                <a:latin typeface="等线" panose="02010600030101010101" pitchFamily="2" charset="-122"/>
                <a:ea typeface="宋体" panose="02010600030101010101" pitchFamily="2" charset="-122"/>
                <a:cs typeface="Times New Roman" panose="02020603050405020304" pitchFamily="18" charset="0"/>
              </a:rPr>
              <a:t>LEO</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卫星</a:t>
            </a:r>
            <a:r>
              <a:rPr lang="en-US" altLang="zh-CN" sz="1800" dirty="0">
                <a:effectLst/>
                <a:latin typeface="等线" panose="02010600030101010101" pitchFamily="2" charset="-122"/>
                <a:ea typeface="宋体" panose="02010600030101010101" pitchFamily="2" charset="-122"/>
                <a:cs typeface="Times New Roman" panose="02020603050405020304" pitchFamily="18" charset="0"/>
              </a:rPr>
              <a:t>DAD</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的局部状态信息作出缓存放置决策，而无需获取其他</a:t>
            </a:r>
            <a:r>
              <a:rPr lang="en-US" altLang="zh-CN" sz="1800" dirty="0">
                <a:effectLst/>
                <a:latin typeface="等线" panose="02010600030101010101" pitchFamily="2" charset="-122"/>
                <a:ea typeface="宋体" panose="02010600030101010101" pitchFamily="2" charset="-122"/>
                <a:cs typeface="Times New Roman" panose="02020603050405020304" pitchFamily="18" charset="0"/>
              </a:rPr>
              <a:t>DAD</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的状态数据。</a:t>
            </a:r>
            <a:r>
              <a:rPr lang="zh-CN" altLang="en-US" sz="1800" b="1" i="0" dirty="0">
                <a:solidFill>
                  <a:srgbClr val="24292F"/>
                </a:solidFill>
                <a:effectLst/>
                <a:latin typeface="等线" panose="02010600030101010101" pitchFamily="2" charset="-122"/>
                <a:ea typeface="宋体" panose="02010600030101010101" pitchFamily="2" charset="-122"/>
                <a:cs typeface="Times New Roman" panose="02020603050405020304" pitchFamily="18" charset="0"/>
              </a:rPr>
              <a:t>好处：</a:t>
            </a:r>
            <a:r>
              <a:rPr lang="zh-CN" altLang="en-US" sz="2800" b="0" i="0" dirty="0">
                <a:solidFill>
                  <a:srgbClr val="24292F"/>
                </a:solidFill>
                <a:effectLst/>
                <a:latin typeface="Noto Sans" panose="020B0502040504020204" pitchFamily="34" charset="0"/>
              </a:rPr>
              <a:t>避免局部最优：这种方法可能有助于智能体避免陷入局部最优，因为它们既考虑每个</a:t>
            </a:r>
            <a:r>
              <a:rPr lang="en-US" altLang="zh-CN" sz="2800" b="0" i="0" dirty="0">
                <a:solidFill>
                  <a:srgbClr val="24292F"/>
                </a:solidFill>
                <a:effectLst/>
                <a:latin typeface="Noto Sans" panose="020B0502040504020204" pitchFamily="34" charset="0"/>
              </a:rPr>
              <a:t>LEO</a:t>
            </a:r>
            <a:r>
              <a:rPr lang="zh-CN" altLang="en-US" sz="2800" b="0" i="0" dirty="0">
                <a:solidFill>
                  <a:srgbClr val="24292F"/>
                </a:solidFill>
                <a:effectLst/>
                <a:latin typeface="Noto Sans" panose="020B0502040504020204" pitchFamily="34" charset="0"/>
              </a:rPr>
              <a:t>卫星</a:t>
            </a:r>
            <a:r>
              <a:rPr lang="en-US" altLang="zh-CN" sz="2800" b="0" i="0" dirty="0">
                <a:solidFill>
                  <a:srgbClr val="24292F"/>
                </a:solidFill>
                <a:effectLst/>
                <a:latin typeface="Noto Sans" panose="020B0502040504020204" pitchFamily="34" charset="0"/>
              </a:rPr>
              <a:t>DAD</a:t>
            </a:r>
            <a:r>
              <a:rPr lang="zh-CN" altLang="en-US" sz="2800" b="0" i="0" dirty="0">
                <a:solidFill>
                  <a:srgbClr val="24292F"/>
                </a:solidFill>
                <a:effectLst/>
                <a:latin typeface="Noto Sans" panose="020B0502040504020204" pitchFamily="34" charset="0"/>
              </a:rPr>
              <a:t>的独立动作，考虑到其他智能体可能采取的行动。</a:t>
            </a:r>
            <a:r>
              <a:rPr lang="zh-CN" altLang="en-US" sz="4000" b="0" i="0" dirty="0">
                <a:solidFill>
                  <a:srgbClr val="24292F"/>
                </a:solidFill>
                <a:effectLst/>
                <a:latin typeface="Noto Sans" panose="020B0502040504020204" pitchFamily="34" charset="0"/>
              </a:rPr>
              <a:t>通过考虑所有智能体的策略，可以推动智能体朝着更加一致和协调的行为方式发展。</a:t>
            </a:r>
            <a:r>
              <a:rPr lang="zh-CN" altLang="en-US" sz="1800" dirty="0">
                <a:effectLst/>
                <a:latin typeface="等线" panose="02010600030101010101" pitchFamily="2" charset="-122"/>
                <a:ea typeface="宋体" panose="02010600030101010101" pitchFamily="2" charset="-122"/>
                <a:cs typeface="Times New Roman" panose="02020603050405020304" pitchFamily="18" charset="0"/>
              </a:rPr>
              <a:t>训练的速度更快，时间短。可扩展性好，</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提高了决策效率</a:t>
            </a:r>
            <a:r>
              <a:rPr lang="zh-CN" altLang="en-US" sz="1800" dirty="0">
                <a:effectLst/>
                <a:latin typeface="等线" panose="02010600030101010101" pitchFamily="2" charset="-122"/>
                <a:ea typeface="宋体" panose="02010600030101010101" pitchFamily="2" charset="-122"/>
                <a:cs typeface="Times New Roman" panose="02020603050405020304" pitchFamily="18" charset="0"/>
              </a:rPr>
              <a:t>。</a:t>
            </a:r>
            <a:endParaRPr lang="en-US" altLang="zh-CN" sz="1800" dirty="0">
              <a:effectLst/>
              <a:latin typeface="等线" panose="02010600030101010101" pitchFamily="2" charset="-122"/>
              <a:ea typeface="宋体" panose="02010600030101010101" pitchFamily="2" charset="-122"/>
              <a:cs typeface="Times New Roman" panose="02020603050405020304" pitchFamily="18" charset="0"/>
            </a:endParaRPr>
          </a:p>
          <a:p>
            <a:endParaRPr lang="en-US" altLang="zh-CN" sz="1800" dirty="0">
              <a:effectLst/>
              <a:latin typeface="等线" panose="02010600030101010101" pitchFamily="2" charset="-122"/>
              <a:ea typeface="宋体" panose="02010600030101010101" pitchFamily="2" charset="-122"/>
              <a:cs typeface="Times New Roman" panose="02020603050405020304" pitchFamily="18" charset="0"/>
            </a:endParaRPr>
          </a:p>
          <a:p>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14</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15</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800" dirty="0">
              <a:effectLst/>
              <a:latin typeface="Times New Roman" panose="02020603050405020304" pitchFamily="18" charset="0"/>
              <a:ea typeface="宋体"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16</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GMACP</a:t>
            </a:r>
            <a:r>
              <a:rPr kumimoji="1" lang="zh-CN" altLang="en-US" dirty="0"/>
              <a:t>比</a:t>
            </a:r>
            <a:r>
              <a:rPr kumimoji="1" lang="en-US" altLang="zh-CN" dirty="0"/>
              <a:t>GCP</a:t>
            </a:r>
            <a:r>
              <a:rPr kumimoji="1" lang="zh-CN" altLang="en-US"/>
              <a:t>效果略差。</a:t>
            </a:r>
            <a:r>
              <a:rPr kumimoji="1" lang="zh-CN" altLang="en-US" dirty="0"/>
              <a:t>这种差异主要归因于</a:t>
            </a:r>
            <a:r>
              <a:rPr kumimoji="1" lang="en-US" altLang="zh-CN" dirty="0"/>
              <a:t>GCP</a:t>
            </a:r>
            <a:r>
              <a:rPr kumimoji="1" lang="zh-CN" altLang="en-US" dirty="0"/>
              <a:t>算法的集中性，该算法利用全局状态信息来做出缓存决策。相比之下，</a:t>
            </a:r>
            <a:r>
              <a:rPr kumimoji="1" lang="en-US" altLang="zh-CN" dirty="0"/>
              <a:t>GMACP</a:t>
            </a:r>
            <a:r>
              <a:rPr kumimoji="1" lang="zh-CN" altLang="en-US" dirty="0"/>
              <a:t>算法采用了分布式训练而倾向于追求</a:t>
            </a:r>
            <a:r>
              <a:rPr kumimoji="1" lang="en-US" altLang="zh-CN" dirty="0"/>
              <a:t>LEO</a:t>
            </a:r>
            <a:r>
              <a:rPr kumimoji="1" lang="zh-CN" altLang="en-US" dirty="0"/>
              <a:t>卫星每个</a:t>
            </a:r>
            <a:r>
              <a:rPr kumimoji="1" lang="en-US" altLang="zh-CN" dirty="0"/>
              <a:t>DAD</a:t>
            </a:r>
            <a:r>
              <a:rPr kumimoji="1" lang="zh-CN" altLang="en-US" dirty="0"/>
              <a:t>的局部最优解决方案，而不是全局最优，所以分布式效果稍微差一点。</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17</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18</a:t>
            </a:fld>
            <a:endParaRPr kumimoji="1" lang="zh-CN" altLang="en-US"/>
          </a:p>
        </p:txBody>
      </p:sp>
    </p:spTree>
    <p:extLst>
      <p:ext uri="{BB962C8B-B14F-4D97-AF65-F5344CB8AC3E}">
        <p14:creationId xmlns:p14="http://schemas.microsoft.com/office/powerpoint/2010/main" val="3680702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最后，我们验证了所提出的</a:t>
            </a:r>
            <a:r>
              <a:rPr kumimoji="1" lang="en-US" altLang="zh-CN" dirty="0"/>
              <a:t>GMACP</a:t>
            </a:r>
            <a:r>
              <a:rPr kumimoji="1" lang="zh-CN" altLang="en-US" dirty="0"/>
              <a:t>算法与其他两种基于学习的算法的泛化性。这三种算法都在同一卫星网络拓扑数据集上进行训练。在测试阶段，我们评估了在不同于训练数据集的测试数据集上的算法性能。结果表明，与</a:t>
            </a:r>
            <a:r>
              <a:rPr kumimoji="1" lang="en-US" altLang="zh-CN" dirty="0"/>
              <a:t>MLP</a:t>
            </a:r>
            <a:r>
              <a:rPr kumimoji="1" lang="zh-CN" altLang="en-US" dirty="0"/>
              <a:t>相比，基于</a:t>
            </a:r>
            <a:r>
              <a:rPr kumimoji="1" lang="en-US" altLang="zh-CN" dirty="0" err="1"/>
              <a:t>gcn</a:t>
            </a:r>
            <a:r>
              <a:rPr kumimoji="1" lang="zh-CN" altLang="en-US" dirty="0"/>
              <a:t>的强化学习算法具有更优越的泛化性，内容传输成本依然很低。</a:t>
            </a:r>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19</a:t>
            </a:fld>
            <a:endParaRPr kumimoji="1" lang="zh-CN" altLang="en-US"/>
          </a:p>
        </p:txBody>
      </p:sp>
    </p:spTree>
    <p:extLst>
      <p:ext uri="{BB962C8B-B14F-4D97-AF65-F5344CB8AC3E}">
        <p14:creationId xmlns:p14="http://schemas.microsoft.com/office/powerpoint/2010/main" val="3814840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20</a:t>
            </a:fld>
            <a:endParaRPr kumimoji="1" lang="zh-CN" altLang="en-US"/>
          </a:p>
        </p:txBody>
      </p:sp>
    </p:spTree>
    <p:extLst>
      <p:ext uri="{BB962C8B-B14F-4D97-AF65-F5344CB8AC3E}">
        <p14:creationId xmlns:p14="http://schemas.microsoft.com/office/powerpoint/2010/main" val="3512002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从左图我们可以发现，流量需求每年的增速都在</a:t>
            </a:r>
            <a:r>
              <a:rPr kumimoji="1" lang="en-US" altLang="zh-CN" dirty="0"/>
              <a:t>1.5 </a:t>
            </a:r>
            <a:r>
              <a:rPr kumimoji="1" lang="zh-CN" altLang="en-US" dirty="0"/>
              <a:t>倍左右，全球终端物联网连接数在</a:t>
            </a:r>
            <a:r>
              <a:rPr kumimoji="1" lang="en-US" altLang="zh-CN" dirty="0"/>
              <a:t>2030</a:t>
            </a:r>
            <a:r>
              <a:rPr kumimoji="1" lang="zh-CN" altLang="en-US" dirty="0"/>
              <a:t>年将增加至</a:t>
            </a:r>
            <a:r>
              <a:rPr kumimoji="1" lang="en-US" altLang="zh-CN" dirty="0"/>
              <a:t>1000</a:t>
            </a:r>
            <a:r>
              <a:rPr kumimoji="1" lang="zh-CN" altLang="en-US" dirty="0"/>
              <a:t>亿个。</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为应对这一挑战，</a:t>
            </a:r>
            <a:r>
              <a:rPr lang="zh-CN" altLang="en-US" sz="1200" b="0" dirty="0">
                <a:latin typeface="宋体" panose="02010600030101010101" pitchFamily="2" charset="-122"/>
                <a:ea typeface="宋体" panose="02010600030101010101" pitchFamily="2" charset="-122"/>
                <a:cs typeface="Times New Roman" panose="02020603050405020304" pitchFamily="18" charset="0"/>
              </a:rPr>
              <a:t>移动边缘缓存（</a:t>
            </a:r>
            <a:r>
              <a:rPr lang="en-US" altLang="zh-CN" sz="1200" b="0" dirty="0">
                <a:latin typeface="宋体" panose="02010600030101010101" pitchFamily="2" charset="-122"/>
                <a:ea typeface="宋体" panose="02010600030101010101" pitchFamily="2" charset="-122"/>
                <a:cs typeface="Times New Roman" panose="02020603050405020304" pitchFamily="18" charset="0"/>
              </a:rPr>
              <a:t>MEC</a:t>
            </a:r>
            <a:r>
              <a:rPr lang="zh-CN" altLang="en-US" sz="1200" b="0" dirty="0">
                <a:latin typeface="宋体" panose="02010600030101010101" pitchFamily="2" charset="-122"/>
                <a:ea typeface="宋体" panose="02010600030101010101" pitchFamily="2" charset="-122"/>
                <a:cs typeface="Times New Roman" panose="02020603050405020304" pitchFamily="18" charset="0"/>
              </a:rPr>
              <a:t>）</a:t>
            </a:r>
            <a:r>
              <a:rPr lang="zh-CN" altLang="zh-CN" sz="1200" dirty="0">
                <a:effectLst/>
                <a:latin typeface="等线" panose="02010600030101010101" pitchFamily="2" charset="-122"/>
                <a:ea typeface="宋体" panose="02010600030101010101" pitchFamily="2" charset="-122"/>
                <a:cs typeface="Times New Roman" panose="02020603050405020304" pitchFamily="18" charset="0"/>
              </a:rPr>
              <a:t>通过预先将热点内容储存在无线网络边缘的基站服务器中，在用户发起内容请求时，能够直接从就近服务器提供服务，</a:t>
            </a:r>
            <a:endParaRPr kumimoji="1" lang="en-US" altLang="zh-CN" dirty="0"/>
          </a:p>
          <a:p>
            <a:endParaRPr lang="en-US" altLang="zh-CN" sz="1800" dirty="0">
              <a:effectLst/>
              <a:latin typeface="等线" panose="02010600030101010101" pitchFamily="2" charset="-122"/>
              <a:ea typeface="宋体" panose="02010600030101010101" pitchFamily="2" charset="-122"/>
              <a:cs typeface="Times New Roman" panose="02020603050405020304" pitchFamily="18" charset="0"/>
            </a:endParaRPr>
          </a:p>
          <a:p>
            <a:r>
              <a:rPr lang="zh-CN" altLang="en-US" sz="1800" dirty="0">
                <a:effectLst/>
                <a:latin typeface="等线" panose="02010600030101010101" pitchFamily="2" charset="-122"/>
                <a:ea typeface="宋体" panose="02010600030101010101" pitchFamily="2" charset="-122"/>
                <a:cs typeface="Times New Roman" panose="02020603050405020304" pitchFamily="18" charset="0"/>
              </a:rPr>
              <a:t>但是</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，对于一些地形复杂或者偏远的</a:t>
            </a:r>
            <a:r>
              <a:rPr lang="en-US" altLang="zh-CN" sz="1800" dirty="0">
                <a:effectLst/>
                <a:latin typeface="等线" panose="02010600030101010101" pitchFamily="2" charset="-122"/>
                <a:ea typeface="宋体" panose="02010600030101010101" pitchFamily="2" charset="-122"/>
                <a:cs typeface="Times New Roman" panose="02020603050405020304" pitchFamily="18" charset="0"/>
              </a:rPr>
              <a:t>IoT</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应用场合，例如海洋、沙漠、和山区，限于地理和经济条件，常规边缘基站的部署难以实施。</a:t>
            </a:r>
            <a:r>
              <a:rPr lang="zh-CN" altLang="en-US" sz="1800" dirty="0">
                <a:effectLst/>
                <a:latin typeface="等线" panose="02010600030101010101" pitchFamily="2" charset="-122"/>
                <a:ea typeface="宋体" panose="02010600030101010101" pitchFamily="2" charset="-122"/>
                <a:cs typeface="Times New Roman" panose="02020603050405020304" pitchFamily="18" charset="0"/>
              </a:rPr>
              <a:t>而</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多层卫星网络</a:t>
            </a:r>
            <a:r>
              <a:rPr lang="zh-CN" altLang="en-US" sz="1800" dirty="0">
                <a:effectLst/>
                <a:latin typeface="等线" panose="02010600030101010101" pitchFamily="2" charset="-122"/>
                <a:ea typeface="宋体" panose="02010600030101010101" pitchFamily="2" charset="-122"/>
                <a:cs typeface="Times New Roman" panose="02020603050405020304" pitchFamily="18" charset="0"/>
              </a:rPr>
              <a:t>尤其是</a:t>
            </a:r>
            <a:r>
              <a:rPr lang="en-US" altLang="zh-CN" sz="1800" dirty="0">
                <a:effectLst/>
                <a:latin typeface="等线" panose="02010600030101010101" pitchFamily="2" charset="-122"/>
                <a:ea typeface="宋体" panose="02010600030101010101" pitchFamily="2" charset="-122"/>
                <a:cs typeface="Times New Roman" panose="02020603050405020304" pitchFamily="18" charset="0"/>
              </a:rPr>
              <a:t>LEO</a:t>
            </a:r>
            <a:r>
              <a:rPr lang="zh-CN" altLang="en-US" sz="1800" dirty="0">
                <a:effectLst/>
                <a:latin typeface="等线" panose="02010600030101010101" pitchFamily="2" charset="-122"/>
                <a:ea typeface="宋体" panose="02010600030101010101" pitchFamily="2" charset="-122"/>
                <a:cs typeface="Times New Roman" panose="02020603050405020304" pitchFamily="18" charset="0"/>
              </a:rPr>
              <a:t>卫星网络与基站相比，</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可以有效弥补地面移动通信网络的不足，</a:t>
            </a:r>
            <a:r>
              <a:rPr lang="zh-CN" altLang="en-US" sz="1800" dirty="0">
                <a:effectLst/>
                <a:latin typeface="等线" panose="02010600030101010101" pitchFamily="2" charset="-122"/>
                <a:ea typeface="宋体" panose="02010600030101010101" pitchFamily="2" charset="-122"/>
                <a:cs typeface="Times New Roman" panose="02020603050405020304" pitchFamily="18" charset="0"/>
              </a:rPr>
              <a:t>提供全球覆盖以及低延迟通信，</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满足偏远地区用户内容需求。</a:t>
            </a:r>
            <a:endParaRPr lang="en-US" altLang="zh-CN" sz="1800" dirty="0">
              <a:effectLst/>
              <a:latin typeface="等线" panose="02010600030101010101" pitchFamily="2" charset="-122"/>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3</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这些卫星星座的共同点是都将配备激光链路通信</a:t>
            </a:r>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4</a:t>
            </a:fld>
            <a:endParaRPr kumimoji="1" lang="zh-CN" altLang="en-US"/>
          </a:p>
        </p:txBody>
      </p:sp>
    </p:spTree>
    <p:extLst>
      <p:ext uri="{BB962C8B-B14F-4D97-AF65-F5344CB8AC3E}">
        <p14:creationId xmlns:p14="http://schemas.microsoft.com/office/powerpoint/2010/main" val="3782803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宋体" panose="02010600030101010101" pitchFamily="2" charset="-122"/>
                <a:ea typeface="宋体" panose="02010600030101010101" pitchFamily="2" charset="-122"/>
              </a:rPr>
              <a:t>截止到</a:t>
            </a:r>
            <a:r>
              <a:rPr kumimoji="1" lang="en-US" altLang="zh-CN" sz="1200" dirty="0">
                <a:latin typeface="宋体" panose="02010600030101010101" pitchFamily="2" charset="-122"/>
                <a:ea typeface="宋体" panose="02010600030101010101" pitchFamily="2" charset="-122"/>
              </a:rPr>
              <a:t>2022</a:t>
            </a:r>
            <a:r>
              <a:rPr kumimoji="1" lang="zh-CN" altLang="en-US" sz="1200" dirty="0">
                <a:latin typeface="宋体" panose="02010600030101010101" pitchFamily="2" charset="-122"/>
                <a:ea typeface="宋体" panose="02010600030101010101" pitchFamily="2" charset="-122"/>
              </a:rPr>
              <a:t>年，全球仍然有</a:t>
            </a:r>
            <a:r>
              <a:rPr kumimoji="1" lang="en-US" altLang="zh-CN" sz="1200" dirty="0">
                <a:latin typeface="宋体" panose="02010600030101010101" pitchFamily="2" charset="-122"/>
                <a:ea typeface="宋体" panose="02010600030101010101" pitchFamily="2" charset="-122"/>
              </a:rPr>
              <a:t>20%</a:t>
            </a:r>
            <a:r>
              <a:rPr kumimoji="1" lang="zh-CN" altLang="en-US" sz="1200" dirty="0">
                <a:latin typeface="宋体" panose="02010600030101010101" pitchFamily="2" charset="-122"/>
                <a:ea typeface="宋体" panose="02010600030101010101" pitchFamily="2" charset="-122"/>
              </a:rPr>
              <a:t>左右的地区没有覆盖移动网络，</a:t>
            </a:r>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5</a:t>
            </a:fld>
            <a:endParaRPr kumimoji="1" lang="zh-CN" altLang="en-US"/>
          </a:p>
        </p:txBody>
      </p:sp>
    </p:spTree>
    <p:extLst>
      <p:ext uri="{BB962C8B-B14F-4D97-AF65-F5344CB8AC3E}">
        <p14:creationId xmlns:p14="http://schemas.microsoft.com/office/powerpoint/2010/main" val="3733414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等线" panose="02010600030101010101" pitchFamily="2" charset="-122"/>
                <a:ea typeface="宋体" panose="02010600030101010101" pitchFamily="2" charset="-122"/>
                <a:cs typeface="Times New Roman" panose="02020603050405020304" pitchFamily="18" charset="0"/>
              </a:rPr>
              <a:t>LEO</a:t>
            </a:r>
            <a:r>
              <a:rPr lang="zh-CN" altLang="en-US" sz="1800" dirty="0">
                <a:effectLst/>
                <a:latin typeface="等线" panose="02010600030101010101" pitchFamily="2" charset="-122"/>
                <a:ea typeface="宋体" panose="02010600030101010101" pitchFamily="2" charset="-122"/>
                <a:cs typeface="Times New Roman" panose="02020603050405020304" pitchFamily="18" charset="0"/>
              </a:rPr>
              <a:t>卫星除了可以提供全球和低延迟通信外还有一个优势是，在热点区域</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，用户经常会重复请求相同的内容，</a:t>
            </a:r>
            <a:endParaRPr lang="en-US" altLang="zh-CN" sz="1800" dirty="0">
              <a:effectLst/>
              <a:latin typeface="等线"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latin typeface="等线"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等线" panose="02010600030101010101" pitchFamily="2" charset="-122"/>
                <a:ea typeface="宋体" panose="02010600030101010101" pitchFamily="2" charset="-122"/>
                <a:cs typeface="Times New Roman" panose="02020603050405020304" pitchFamily="18" charset="0"/>
              </a:rPr>
              <a:t>根据人口密度分布图，</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目前大部分的流量集中于用户密度较高的热点区域</a:t>
            </a:r>
            <a:r>
              <a:rPr lang="zh-CN" altLang="en-US" sz="1800" dirty="0">
                <a:effectLst/>
                <a:latin typeface="等线" panose="02010600030101010101" pitchFamily="2" charset="-122"/>
                <a:ea typeface="宋体" panose="02010600030101010101" pitchFamily="2" charset="-122"/>
                <a:cs typeface="Times New Roman" panose="02020603050405020304" pitchFamily="18" charset="0"/>
              </a:rPr>
              <a:t>，而</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大部分卫星覆盖区域</a:t>
            </a:r>
            <a:r>
              <a:rPr lang="zh-CN" altLang="en-US" sz="1800" dirty="0">
                <a:effectLst/>
                <a:latin typeface="等线" panose="02010600030101010101" pitchFamily="2" charset="-122"/>
                <a:ea typeface="宋体" panose="02010600030101010101" pitchFamily="2" charset="-122"/>
                <a:cs typeface="Times New Roman" panose="02020603050405020304" pitchFamily="18" charset="0"/>
              </a:rPr>
              <a:t>却</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是用户密度较</a:t>
            </a:r>
            <a:r>
              <a:rPr lang="zh-CN" altLang="en-US" sz="1800" dirty="0">
                <a:effectLst/>
                <a:latin typeface="等线" panose="02010600030101010101" pitchFamily="2" charset="-122"/>
                <a:ea typeface="宋体" panose="02010600030101010101" pitchFamily="2" charset="-122"/>
                <a:cs typeface="Times New Roman" panose="02020603050405020304" pitchFamily="18" charset="0"/>
              </a:rPr>
              <a:t>低</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偏远地带</a:t>
            </a:r>
            <a:r>
              <a:rPr lang="zh-CN" altLang="en-US" sz="1800" dirty="0">
                <a:effectLst/>
                <a:latin typeface="等线" panose="02010600030101010101" pitchFamily="2" charset="-122"/>
                <a:ea typeface="宋体" panose="02010600030101010101" pitchFamily="2" charset="-122"/>
                <a:cs typeface="Times New Roman" panose="02020603050405020304" pitchFamily="18" charset="0"/>
              </a:rPr>
              <a:t>，类似</a:t>
            </a:r>
            <a:r>
              <a:rPr lang="zh-CN" altLang="en-US" sz="1800" dirty="0">
                <a:latin typeface="宋体" panose="02010600030101010101" pitchFamily="2" charset="-122"/>
                <a:ea typeface="宋体" panose="02010600030101010101" pitchFamily="2" charset="-122"/>
                <a:cs typeface="Times New Roman" panose="02020603050405020304" pitchFamily="18" charset="0"/>
              </a:rPr>
              <a:t>海洋和人烟稀少的地方，</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这些地区的人口分布较少，对缓存服务的需求也相应较低</a:t>
            </a:r>
            <a:r>
              <a:rPr lang="zh-CN" altLang="en-US" sz="18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用户密度较高的热点区域</a:t>
            </a:r>
            <a:r>
              <a:rPr lang="zh-CN" altLang="en-US" sz="1800" dirty="0">
                <a:effectLst/>
                <a:latin typeface="等线" panose="02010600030101010101" pitchFamily="2" charset="-122"/>
                <a:ea typeface="宋体" panose="02010600030101010101" pitchFamily="2" charset="-122"/>
                <a:cs typeface="Times New Roman" panose="02020603050405020304" pitchFamily="18" charset="0"/>
              </a:rPr>
              <a:t>的卫星缓存容量有限不足以支持所有内容缓存，导致卫星的利用率较低，缓存资源浪费</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。正因如此，这些</a:t>
            </a:r>
            <a:r>
              <a:rPr lang="zh-CN" altLang="en-US" sz="1800" dirty="0">
                <a:effectLst/>
                <a:latin typeface="等线" panose="02010600030101010101" pitchFamily="2" charset="-122"/>
                <a:ea typeface="宋体" panose="02010600030101010101" pitchFamily="2" charset="-122"/>
                <a:cs typeface="Times New Roman" panose="02020603050405020304" pitchFamily="18" charset="0"/>
              </a:rPr>
              <a:t>偏远</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地区的</a:t>
            </a:r>
            <a:r>
              <a:rPr lang="en-US" altLang="zh-CN" sz="1800" dirty="0">
                <a:effectLst/>
                <a:latin typeface="等线" panose="02010600030101010101" pitchFamily="2" charset="-122"/>
                <a:ea typeface="宋体" panose="02010600030101010101" pitchFamily="2" charset="-122"/>
                <a:cs typeface="Times New Roman" panose="02020603050405020304" pitchFamily="18" charset="0"/>
              </a:rPr>
              <a:t>LEO</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卫星网络缓存资源需要被充分利用，以实现网络负载均衡。</a:t>
            </a:r>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6</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7</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缓存控制平面与智能平面可以结合用户的内容需求、网络拓扑状态，进行缓存决策与策略下发，实现智能缓存资源管理。在</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缓存控制与智能平面</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中，</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GEO</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卫星负责收集卫星网络中的全局状态信息和控制信息的传输。</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MEO</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卫星作为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DAD</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管理节点负责构成</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LEO</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卫星网络分布式自治</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域</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，并对分布式自治</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域</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中的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LEO</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卫星进行集中式控制，而分布式自治</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域</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间需要通过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MEO</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卫星协同交互进行分布式控制。数据转发平面主要是具有缓存单元的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LEO</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卫星。业务平面则对用户的多样化内容需求进行分析。在系统运行过程中，缓存控制平面与智能平面收集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LEO</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卫星的网络状态，获取用户的全局需求，并做出每颗卫星的缓存决策。在获得决</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策</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后，内容被提前分发到数据平面中的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LEO</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卫星缓存。然后，用户可以从最近的卫星上获取请求的内容。</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0" algn="just">
              <a:lnSpc>
                <a:spcPct val="150000"/>
              </a:lnSpc>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8</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1"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9</a:t>
            </a:fld>
            <a:endParaRPr kumimoji="1" lang="zh-CN" altLang="en-US"/>
          </a:p>
        </p:txBody>
      </p:sp>
    </p:spTree>
    <p:extLst>
      <p:ext uri="{BB962C8B-B14F-4D97-AF65-F5344CB8AC3E}">
        <p14:creationId xmlns:p14="http://schemas.microsoft.com/office/powerpoint/2010/main" val="3151823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流程图: 延期 1">
            <a:extLst>
              <a:ext uri="{FF2B5EF4-FFF2-40B4-BE49-F238E27FC236}">
                <a16:creationId xmlns:a16="http://schemas.microsoft.com/office/drawing/2014/main" id="{52A8AA8B-2B35-4BD1-A3AB-EF90E2C475A1}"/>
              </a:ext>
            </a:extLst>
          </p:cNvPr>
          <p:cNvSpPr/>
          <p:nvPr userDrawn="1"/>
        </p:nvSpPr>
        <p:spPr>
          <a:xfrm flipH="1">
            <a:off x="11722100" y="5968922"/>
            <a:ext cx="469900" cy="406363"/>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B8CDF602-5825-4CDE-8D10-D55B7870DAF2}" type="slidenum">
              <a:rPr lang="en-US" altLang="zh-CN" sz="1400" b="1" smtClean="0"/>
              <a:t>‹#›</a:t>
            </a:fld>
            <a:endParaRPr lang="en-US" altLang="zh-CN" b="1"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32.jpg"/></Relationships>
</file>

<file path=ppt/slides/_rels/slide18.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34.jp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png"/><Relationship Id="rId7" Type="http://schemas.openxmlformats.org/officeDocument/2006/relationships/image" Target="../media/image35.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0" y="2544061"/>
            <a:ext cx="12192000" cy="1536958"/>
          </a:xfrm>
          <a:prstGeom prst="rect">
            <a:avLst/>
          </a:prstGeom>
          <a:noFill/>
        </p:spPr>
        <p:txBody>
          <a:bodyPr wrap="none" rtlCol="0">
            <a:noAutofit/>
          </a:bodyPr>
          <a:lstStyle/>
          <a:p>
            <a:pPr algn="ctr"/>
            <a:r>
              <a:rPr kumimoji="1" lang="zh-CN" altLang="en-US" sz="4400" b="1" spc="300" dirty="0">
                <a:ln w="9525">
                  <a:noFill/>
                </a:ln>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rPr>
              <a:t>多层卫星网络协同移动边缘缓存：一种</a:t>
            </a:r>
            <a:endParaRPr kumimoji="1" lang="en-US" altLang="zh-CN" sz="4400" b="1" spc="300" dirty="0">
              <a:ln w="9525">
                <a:noFill/>
              </a:ln>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endParaRPr>
          </a:p>
          <a:p>
            <a:pPr algn="ctr"/>
            <a:r>
              <a:rPr kumimoji="1" lang="zh-CN" altLang="en-US" sz="4400" b="1" spc="300" dirty="0">
                <a:ln w="9525">
                  <a:noFill/>
                </a:ln>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rPr>
              <a:t>基于图卷积网络的多智能体方法</a:t>
            </a:r>
            <a:endParaRPr kumimoji="1" lang="en-US" altLang="zh-CN" sz="4400" b="1" spc="300" dirty="0">
              <a:ln w="9525">
                <a:noFill/>
              </a:ln>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endParaRPr>
          </a:p>
        </p:txBody>
      </p:sp>
      <p:grpSp>
        <p:nvGrpSpPr>
          <p:cNvPr id="11" name="组合 10"/>
          <p:cNvGrpSpPr/>
          <p:nvPr/>
        </p:nvGrpSpPr>
        <p:grpSpPr>
          <a:xfrm>
            <a:off x="0" y="79577"/>
            <a:ext cx="12192000" cy="3911656"/>
            <a:chOff x="0" y="79577"/>
            <a:chExt cx="12192000" cy="3911656"/>
          </a:xfrm>
        </p:grpSpPr>
        <p:pic>
          <p:nvPicPr>
            <p:cNvPr id="8" name="图片 7"/>
            <p:cNvPicPr>
              <a:picLocks noChangeAspect="1"/>
            </p:cNvPicPr>
            <p:nvPr/>
          </p:nvPicPr>
          <p:blipFill>
            <a:blip r:embed="rId4"/>
            <a:stretch>
              <a:fillRect/>
            </a:stretch>
          </p:blipFill>
          <p:spPr>
            <a:xfrm>
              <a:off x="5457713" y="1011739"/>
              <a:ext cx="1276573" cy="1125400"/>
            </a:xfrm>
            <a:prstGeom prst="rect">
              <a:avLst/>
            </a:prstGeom>
          </p:spPr>
        </p:pic>
        <p:pic>
          <p:nvPicPr>
            <p:cNvPr id="12" name="图片 11" descr="图片包含 游戏机, 物体, 钟表, 标志&#10;&#10;描述已自动生成"/>
            <p:cNvPicPr>
              <a:picLocks noChangeAspect="1"/>
            </p:cNvPicPr>
            <p:nvPr/>
          </p:nvPicPr>
          <p:blipFill>
            <a:blip r:embed="rId5"/>
            <a:stretch>
              <a:fillRect/>
            </a:stretch>
          </p:blipFill>
          <p:spPr>
            <a:xfrm>
              <a:off x="4572686" y="79577"/>
              <a:ext cx="3046628" cy="615185"/>
            </a:xfrm>
            <a:prstGeom prst="rect">
              <a:avLst/>
            </a:prstGeom>
          </p:spPr>
        </p:pic>
        <p:cxnSp>
          <p:nvCxnSpPr>
            <p:cNvPr id="14" name="直线连接符 13"/>
            <p:cNvCxnSpPr/>
            <p:nvPr/>
          </p:nvCxnSpPr>
          <p:spPr>
            <a:xfrm>
              <a:off x="0" y="3991233"/>
              <a:ext cx="12192000" cy="0"/>
            </a:xfrm>
            <a:prstGeom prst="line">
              <a:avLst/>
            </a:prstGeom>
            <a:ln w="57150">
              <a:gradFill>
                <a:gsLst>
                  <a:gs pos="0">
                    <a:schemeClr val="accent1">
                      <a:lumMod val="0"/>
                      <a:lumOff val="100000"/>
                      <a:alpha val="0"/>
                    </a:schemeClr>
                  </a:gs>
                  <a:gs pos="100000">
                    <a:schemeClr val="accent1">
                      <a:lumMod val="0"/>
                      <a:lumOff val="100000"/>
                      <a:alpha val="0"/>
                    </a:schemeClr>
                  </a:gs>
                  <a:gs pos="51000">
                    <a:srgbClr val="C00000">
                      <a:alpha val="88000"/>
                    </a:srgb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5323695" y="4783562"/>
            <a:ext cx="1625766" cy="1201198"/>
            <a:chOff x="5323695" y="4783562"/>
            <a:chExt cx="1625766" cy="1201198"/>
          </a:xfrm>
        </p:grpSpPr>
        <p:sp>
          <p:nvSpPr>
            <p:cNvPr id="22" name="文本框 21"/>
            <p:cNvSpPr txBox="1"/>
            <p:nvPr/>
          </p:nvSpPr>
          <p:spPr>
            <a:xfrm>
              <a:off x="5323695" y="5707761"/>
              <a:ext cx="1625766" cy="276999"/>
            </a:xfrm>
            <a:prstGeom prst="rect">
              <a:avLst/>
            </a:prstGeom>
            <a:noFill/>
          </p:spPr>
          <p:txBody>
            <a:bodyPr wrap="none" rtlCol="0">
              <a:spAutoFit/>
            </a:bodyPr>
            <a:lstStyle/>
            <a:p>
              <a:pPr algn="ctr"/>
              <a:r>
                <a:rPr kumimoji="1" lang="en-US" altLang="zh-CN" sz="1200" spc="300" dirty="0">
                  <a:latin typeface="Arial" panose="020B0604020202020204" pitchFamily="34" charset="0"/>
                  <a:ea typeface="微软雅黑" panose="020B0503020204020204" pitchFamily="34" charset="-122"/>
                  <a:cs typeface="Arial" panose="020B0604020202020204" pitchFamily="34" charset="0"/>
                </a:rPr>
                <a:t>2024</a:t>
              </a:r>
              <a:r>
                <a:rPr kumimoji="1" lang="zh-CN" altLang="en-US" sz="1200" spc="300" dirty="0">
                  <a:latin typeface="Arial" panose="020B0604020202020204" pitchFamily="34" charset="0"/>
                  <a:ea typeface="微软雅黑" panose="020B0503020204020204" pitchFamily="34" charset="-122"/>
                  <a:cs typeface="Arial" panose="020B0604020202020204" pitchFamily="34" charset="0"/>
                </a:rPr>
                <a:t>年</a:t>
              </a:r>
              <a:r>
                <a:rPr kumimoji="1" lang="en-US" altLang="zh-CN" sz="1200" spc="300" dirty="0">
                  <a:latin typeface="Arial" panose="020B0604020202020204" pitchFamily="34" charset="0"/>
                  <a:ea typeface="微软雅黑" panose="020B0503020204020204" pitchFamily="34" charset="-122"/>
                  <a:cs typeface="Arial" panose="020B0604020202020204" pitchFamily="34" charset="0"/>
                </a:rPr>
                <a:t>6</a:t>
              </a:r>
              <a:r>
                <a:rPr kumimoji="1" lang="zh-CN" altLang="en-US" sz="1200" spc="300" dirty="0">
                  <a:latin typeface="Arial" panose="020B0604020202020204" pitchFamily="34" charset="0"/>
                  <a:ea typeface="微软雅黑" panose="020B0503020204020204" pitchFamily="34" charset="-122"/>
                  <a:cs typeface="Arial" panose="020B0604020202020204" pitchFamily="34" charset="0"/>
                </a:rPr>
                <a:t>月</a:t>
              </a:r>
              <a:r>
                <a:rPr kumimoji="1" lang="en-US" altLang="zh-CN" sz="1200" spc="300" dirty="0">
                  <a:latin typeface="Arial" panose="020B0604020202020204" pitchFamily="34" charset="0"/>
                  <a:ea typeface="微软雅黑" panose="020B0503020204020204" pitchFamily="34" charset="-122"/>
                  <a:cs typeface="Arial" panose="020B0604020202020204" pitchFamily="34" charset="0"/>
                </a:rPr>
                <a:t>17</a:t>
              </a:r>
              <a:r>
                <a:rPr kumimoji="1" lang="zh-CN" altLang="en-US" sz="1200" spc="300" dirty="0">
                  <a:latin typeface="Arial" panose="020B0604020202020204" pitchFamily="34" charset="0"/>
                  <a:ea typeface="微软雅黑" panose="020B0503020204020204" pitchFamily="34" charset="-122"/>
                  <a:cs typeface="Arial" panose="020B0604020202020204" pitchFamily="34" charset="0"/>
                </a:rPr>
                <a:t>日</a:t>
              </a:r>
            </a:p>
          </p:txBody>
        </p:sp>
        <p:sp>
          <p:nvSpPr>
            <p:cNvPr id="5" name="文本框 4"/>
            <p:cNvSpPr txBox="1"/>
            <p:nvPr/>
          </p:nvSpPr>
          <p:spPr>
            <a:xfrm>
              <a:off x="5587818" y="4783562"/>
              <a:ext cx="1146468" cy="338554"/>
            </a:xfrm>
            <a:prstGeom prst="rect">
              <a:avLst/>
            </a:prstGeom>
            <a:noFill/>
          </p:spPr>
          <p:txBody>
            <a:bodyPr wrap="none" rtlCol="0">
              <a:spAutoFit/>
            </a:bodyPr>
            <a:lstStyle/>
            <a:p>
              <a:pPr algn="ctr"/>
              <a:r>
                <a:rPr kumimoji="1" lang="zh-CN" altLang="en-US" sz="1600" spc="900" dirty="0">
                  <a:latin typeface="Arial" panose="020B0604020202020204" pitchFamily="34" charset="0"/>
                  <a:ea typeface="微软雅黑" panose="020B0503020204020204" pitchFamily="34" charset="-122"/>
                  <a:cs typeface="Arial" panose="020B0604020202020204" pitchFamily="34" charset="0"/>
                </a:rPr>
                <a:t>汇报人</a:t>
              </a:r>
            </a:p>
          </p:txBody>
        </p:sp>
        <p:sp>
          <p:nvSpPr>
            <p:cNvPr id="19" name="文本框 18"/>
            <p:cNvSpPr txBox="1"/>
            <p:nvPr/>
          </p:nvSpPr>
          <p:spPr>
            <a:xfrm>
              <a:off x="5727632" y="5143401"/>
              <a:ext cx="817880" cy="429895"/>
            </a:xfrm>
            <a:prstGeom prst="rect">
              <a:avLst/>
            </a:prstGeom>
            <a:noFill/>
          </p:spPr>
          <p:txBody>
            <a:bodyPr wrap="none" rtlCol="0">
              <a:spAutoFit/>
            </a:bodyPr>
            <a:lstStyle/>
            <a:p>
              <a:pPr algn="ctr"/>
              <a:r>
                <a:rPr kumimoji="1" lang="zh-CN" altLang="en-US" sz="2200" b="1" spc="300" dirty="0">
                  <a:latin typeface="Arial" panose="020B0604020202020204" pitchFamily="34" charset="0"/>
                  <a:ea typeface="微软雅黑" panose="020B0503020204020204" pitchFamily="34" charset="-122"/>
                  <a:cs typeface="Arial" panose="020B0604020202020204" pitchFamily="34" charset="0"/>
                </a:rPr>
                <a:t>杨杰</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6" name="组合 15"/>
          <p:cNvGrpSpPr/>
          <p:nvPr/>
        </p:nvGrpSpPr>
        <p:grpSpPr>
          <a:xfrm>
            <a:off x="0" y="-1"/>
            <a:ext cx="12192000" cy="6858002"/>
            <a:chOff x="0" y="-1"/>
            <a:chExt cx="12192000" cy="6858002"/>
          </a:xfrm>
        </p:grpSpPr>
        <p:sp>
          <p:nvSpPr>
            <p:cNvPr id="17" name="矩形 16"/>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p:cNvGrpSpPr/>
          <p:nvPr/>
        </p:nvGrpSpPr>
        <p:grpSpPr>
          <a:xfrm>
            <a:off x="133400" y="140547"/>
            <a:ext cx="11901234" cy="6795389"/>
            <a:chOff x="133400" y="140547"/>
            <a:chExt cx="11901234" cy="6795389"/>
          </a:xfrm>
        </p:grpSpPr>
        <p:pic>
          <p:nvPicPr>
            <p:cNvPr id="21" name="图片 20"/>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22" name="图片 21"/>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23" name="图片 22"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2425" cy="46037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3</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1554480" cy="46037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rPr>
              <a:t>系统模型</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29" name="文本框 28">
            <a:extLst>
              <a:ext uri="{FF2B5EF4-FFF2-40B4-BE49-F238E27FC236}">
                <a16:creationId xmlns:a16="http://schemas.microsoft.com/office/drawing/2014/main" id="{199F682E-1F90-43EE-A818-C4B26746A33A}"/>
              </a:ext>
            </a:extLst>
          </p:cNvPr>
          <p:cNvSpPr txBox="1"/>
          <p:nvPr/>
        </p:nvSpPr>
        <p:spPr>
          <a:xfrm>
            <a:off x="500637" y="842592"/>
            <a:ext cx="5328024" cy="431785"/>
          </a:xfrm>
          <a:prstGeom prst="rect">
            <a:avLst/>
          </a:prstGeom>
          <a:noFill/>
        </p:spPr>
        <p:txBody>
          <a:bodyPr wrap="square">
            <a:spAutoFit/>
          </a:bodyPr>
          <a:lstStyle/>
          <a:p>
            <a:r>
              <a:rPr lang="en-US" altLang="zh-CN" sz="2206" b="1" dirty="0">
                <a:cs typeface="Times New Roman" panose="02020603050405020304" pitchFamily="18" charset="0"/>
              </a:rPr>
              <a:t>C. Content Coded Caching Model:</a:t>
            </a:r>
          </a:p>
        </p:txBody>
      </p:sp>
      <mc:AlternateContent xmlns:mc="http://schemas.openxmlformats.org/markup-compatibility/2006">
        <mc:Choice xmlns:a14="http://schemas.microsoft.com/office/drawing/2010/main" Requires="a14">
          <p:sp>
            <p:nvSpPr>
              <p:cNvPr id="30" name="文本框 29">
                <a:extLst>
                  <a:ext uri="{FF2B5EF4-FFF2-40B4-BE49-F238E27FC236}">
                    <a16:creationId xmlns:a16="http://schemas.microsoft.com/office/drawing/2014/main" id="{B8CE83D8-1745-4A0B-9A9C-F3CA7997F6A9}"/>
                  </a:ext>
                </a:extLst>
              </p:cNvPr>
              <p:cNvSpPr txBox="1"/>
              <p:nvPr/>
            </p:nvSpPr>
            <p:spPr>
              <a:xfrm>
                <a:off x="444499" y="1060573"/>
                <a:ext cx="11125200" cy="3988015"/>
              </a:xfrm>
              <a:prstGeom prst="rect">
                <a:avLst/>
              </a:prstGeom>
              <a:noFill/>
            </p:spPr>
            <p:txBody>
              <a:bodyPr wrap="square" rtlCol="0">
                <a:spAutoFit/>
              </a:bodyPr>
              <a:lstStyle/>
              <a:p>
                <a:pPr marL="342900" indent="-342900">
                  <a:lnSpc>
                    <a:spcPct val="150000"/>
                  </a:lnSpc>
                  <a:spcBef>
                    <a:spcPts val="602"/>
                  </a:spcBef>
                  <a:buFont typeface="Wingdings" panose="05000000000000000000" pitchFamily="2" charset="2"/>
                  <a:buChar char="n"/>
                </a:pPr>
                <a:r>
                  <a:rPr lang="zh-CN" altLang="en-US" sz="2005" dirty="0">
                    <a:latin typeface="宋体" panose="02010600030101010101" pitchFamily="2" charset="-122"/>
                    <a:ea typeface="宋体" panose="02010600030101010101" pitchFamily="2" charset="-122"/>
                    <a:cs typeface="Times New Roman" panose="02020603050405020304" pitchFamily="18" charset="0"/>
                  </a:rPr>
                  <a:t>每个内容可以划分为</a:t>
                </a:r>
                <a14:m>
                  <m:oMath xmlns:m="http://schemas.openxmlformats.org/officeDocument/2006/math">
                    <m:sSub>
                      <m:sSubPr>
                        <m:ctrlPr>
                          <a:rPr lang="zh-CN" altLang="zh-CN" sz="24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𝑓</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2400" i="1">
                            <a:effectLst/>
                            <a:latin typeface="Cambria Math" panose="02040503050406030204" pitchFamily="18" charset="0"/>
                            <a:ea typeface="Cambria Math" panose="02040503050406030204" pitchFamily="18" charset="0"/>
                          </a:rPr>
                        </m:ctrlPr>
                      </m:dPr>
                      <m:e>
                        <m:f>
                          <m:fPr>
                            <m:ctrlPr>
                              <a:rPr lang="zh-CN" altLang="zh-CN" sz="2400" i="1">
                                <a:effectLst/>
                                <a:latin typeface="Cambria Math" panose="02040503050406030204" pitchFamily="18" charset="0"/>
                                <a:ea typeface="Cambria Math" panose="02040503050406030204" pitchFamily="18" charset="0"/>
                              </a:rPr>
                            </m:ctrlPr>
                          </m:fPr>
                          <m:num>
                            <m:sSub>
                              <m:sSubPr>
                                <m:ctrlPr>
                                  <a:rPr lang="zh-CN" altLang="zh-CN" sz="24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𝑓</m:t>
                                </m:r>
                              </m:sub>
                            </m:sSub>
                          </m:num>
                          <m:den>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𝑠</m:t>
                            </m:r>
                          </m:den>
                        </m:f>
                      </m:e>
                    </m:d>
                  </m:oMath>
                </a14:m>
                <a:r>
                  <a:rPr lang="zh-CN" altLang="en-US" sz="2005" dirty="0">
                    <a:latin typeface="宋体" panose="02010600030101010101" pitchFamily="2" charset="-122"/>
                    <a:ea typeface="宋体" panose="02010600030101010101" pitchFamily="2" charset="-122"/>
                    <a:cs typeface="Times New Roman" panose="02020603050405020304" pitchFamily="18" charset="0"/>
                  </a:rPr>
                  <a:t>个原始块。</a:t>
                </a:r>
                <a:r>
                  <a:rPr lang="zh-CN" altLang="en-US" sz="2005" dirty="0">
                    <a:solidFill>
                      <a:schemeClr val="tx1"/>
                    </a:solidFill>
                    <a:latin typeface="宋体" panose="02010600030101010101" pitchFamily="2" charset="-122"/>
                    <a:ea typeface="宋体" panose="02010600030101010101" pitchFamily="2" charset="-122"/>
                    <a:cs typeface="Times New Roman" panose="02020603050405020304" pitchFamily="18" charset="0"/>
                  </a:rPr>
                  <a:t>编码块的数量和原始块的数量满足</a:t>
                </a:r>
                <a14:m>
                  <m:oMath xmlns:m="http://schemas.openxmlformats.org/officeDocument/2006/math">
                    <m:sSub>
                      <m:sSubPr>
                        <m:ctrlPr>
                          <a:rPr lang="zh-CN" altLang="zh-CN" sz="2400"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𝑓</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𝑓</m:t>
                        </m:r>
                      </m:sub>
                    </m:sSub>
                  </m:oMath>
                </a14:m>
                <a:r>
                  <a:rPr lang="zh-CN" altLang="en-US" sz="2005"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2005"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286493" indent="-286493">
                  <a:lnSpc>
                    <a:spcPct val="150000"/>
                  </a:lnSpc>
                  <a:spcBef>
                    <a:spcPts val="602"/>
                  </a:spcBef>
                  <a:buFont typeface="Wingdings" panose="05000000000000000000" pitchFamily="2" charset="2"/>
                  <a:buChar char="n"/>
                </a:pPr>
                <a14:m>
                  <m:oMath xmlns:m="http://schemas.openxmlformats.org/officeDocument/2006/math">
                    <m:r>
                      <m:rPr>
                        <m:sty m:val="p"/>
                      </m:rPr>
                      <a:rPr lang="en-US" altLang="zh-CN" sz="2000" smtClean="0">
                        <a:effectLst/>
                        <a:latin typeface="Cambria Math" panose="02040503050406030204" pitchFamily="18" charset="0"/>
                        <a:ea typeface="宋体" panose="02010600030101010101" pitchFamily="2" charset="-122"/>
                        <a:cs typeface="Times New Roman" panose="02020603050405020304" pitchFamily="18" charset="0"/>
                      </a:rPr>
                      <m:t>x</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 = </m:t>
                    </m:r>
                    <m:sSup>
                      <m:sSupPr>
                        <m:ctrlPr>
                          <a:rPr lang="zh-CN" altLang="zh-CN" sz="2000" i="1">
                            <a:effectLst/>
                            <a:latin typeface="Cambria Math" panose="02040503050406030204" pitchFamily="18" charset="0"/>
                            <a:ea typeface="Cambria Math" panose="02040503050406030204" pitchFamily="18" charset="0"/>
                          </a:rPr>
                        </m:ctrlPr>
                      </m:sSupPr>
                      <m:e>
                        <m:d>
                          <m:dPr>
                            <m:begChr m:val="["/>
                            <m:endChr m:val="]"/>
                            <m:ctrlPr>
                              <a:rPr lang="zh-CN" altLang="zh-CN" sz="2000" i="1">
                                <a:effectLst/>
                                <a:latin typeface="Cambria Math" panose="02040503050406030204" pitchFamily="18" charset="0"/>
                                <a:ea typeface="Cambria Math" panose="02040503050406030204" pitchFamily="18" charset="0"/>
                              </a:rPr>
                            </m:ctrlPr>
                          </m:dPr>
                          <m:e>
                            <m:sSubSup>
                              <m:sSubSupPr>
                                <m:ctrlPr>
                                  <a:rPr lang="zh-CN" altLang="zh-CN" sz="2000" i="1">
                                    <a:effectLst/>
                                    <a:latin typeface="Cambria Math" panose="02040503050406030204" pitchFamily="18" charset="0"/>
                                    <a:ea typeface="Cambria Math" panose="02040503050406030204" pitchFamily="18" charset="0"/>
                                  </a:rPr>
                                </m:ctrlPr>
                              </m:sSubSupPr>
                              <m:e>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𝓍</m:t>
                                </m:r>
                              </m:e>
                              <m:sub>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𝑞</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𝑧</m:t>
                                </m:r>
                              </m:sub>
                              <m:sup>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𝑡</m:t>
                                </m:r>
                              </m:sup>
                            </m:sSubSup>
                          </m:e>
                        </m:d>
                      </m:e>
                      <m:sup>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𝑄</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𝐹</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000" i="1">
                            <a:effectLst/>
                            <a:latin typeface="Cambria Math" panose="02040503050406030204" pitchFamily="18" charset="0"/>
                            <a:ea typeface="宋体" panose="02010600030101010101" pitchFamily="2" charset="-122"/>
                            <a:cs typeface="Times New Roman" panose="02020603050405020304" pitchFamily="18" charset="0"/>
                          </a:rPr>
                          <m:t>𝑍</m:t>
                        </m:r>
                      </m:sup>
                    </m:sSup>
                  </m:oMath>
                </a14:m>
                <a:r>
                  <a:rPr lang="zh-CN" altLang="en-US" sz="2005" dirty="0">
                    <a:latin typeface="宋体" panose="02010600030101010101" pitchFamily="2" charset="-122"/>
                    <a:ea typeface="宋体" panose="02010600030101010101" pitchFamily="2" charset="-122"/>
                    <a:cs typeface="Times New Roman" panose="02020603050405020304" pitchFamily="18" charset="0"/>
                  </a:rPr>
                  <a:t>表示</a:t>
                </a:r>
                <a:r>
                  <a:rPr lang="en-US" altLang="zh-CN" sz="2005" dirty="0">
                    <a:latin typeface="宋体" panose="02010600030101010101" pitchFamily="2" charset="-122"/>
                    <a:ea typeface="宋体" panose="02010600030101010101" pitchFamily="2" charset="-122"/>
                    <a:cs typeface="Times New Roman" panose="02020603050405020304" pitchFamily="18" charset="0"/>
                  </a:rPr>
                  <a:t>LEO</a:t>
                </a:r>
                <a:r>
                  <a:rPr lang="zh-CN" altLang="en-US" sz="2005" dirty="0">
                    <a:latin typeface="宋体" panose="02010600030101010101" pitchFamily="2" charset="-122"/>
                    <a:ea typeface="宋体" panose="02010600030101010101" pitchFamily="2" charset="-122"/>
                    <a:cs typeface="Times New Roman" panose="02020603050405020304" pitchFamily="18" charset="0"/>
                  </a:rPr>
                  <a:t>卫星</a:t>
                </a:r>
                <a14:m>
                  <m:oMath xmlns:m="http://schemas.openxmlformats.org/officeDocument/2006/math">
                    <m:r>
                      <a:rPr lang="en-US" altLang="zh-CN" sz="2005" i="1" dirty="0" smtClean="0">
                        <a:latin typeface="Cambria Math" panose="02040503050406030204" pitchFamily="18" charset="0"/>
                        <a:ea typeface="宋体" panose="02010600030101010101" pitchFamily="2" charset="-122"/>
                        <a:cs typeface="Times New Roman" panose="02020603050405020304" pitchFamily="18" charset="0"/>
                      </a:rPr>
                      <m:t>𝑞</m:t>
                    </m:r>
                  </m:oMath>
                </a14:m>
                <a:r>
                  <a:rPr lang="zh-CN" altLang="en-US" sz="2005" dirty="0">
                    <a:latin typeface="宋体" panose="02010600030101010101" pitchFamily="2" charset="-122"/>
                    <a:ea typeface="宋体" panose="02010600030101010101" pitchFamily="2" charset="-122"/>
                    <a:cs typeface="Times New Roman" panose="02020603050405020304" pitchFamily="18" charset="0"/>
                  </a:rPr>
                  <a:t>的缓存策略矩阵。</a:t>
                </a:r>
                <a:endParaRPr lang="en-US" altLang="zh-CN" sz="2005" dirty="0">
                  <a:latin typeface="宋体" panose="02010600030101010101" pitchFamily="2" charset="-122"/>
                  <a:ea typeface="宋体" panose="02010600030101010101" pitchFamily="2" charset="-122"/>
                  <a:cs typeface="Times New Roman" panose="02020603050405020304" pitchFamily="18" charset="0"/>
                </a:endParaRPr>
              </a:p>
              <a:p>
                <a:pPr marL="286493" indent="-286493">
                  <a:lnSpc>
                    <a:spcPct val="150000"/>
                  </a:lnSpc>
                  <a:spcBef>
                    <a:spcPts val="602"/>
                  </a:spcBef>
                  <a:buFont typeface="Wingdings" panose="05000000000000000000" pitchFamily="2" charset="2"/>
                  <a:buChar char="n"/>
                </a:pPr>
                <a:r>
                  <a:rPr lang="zh-CN" altLang="en-US" sz="2000" dirty="0">
                    <a:solidFill>
                      <a:schemeClr val="tx1"/>
                    </a:solidFill>
                    <a:latin typeface="宋体" panose="02010600030101010101" pitchFamily="2" charset="-122"/>
                    <a:ea typeface="宋体" panose="02010600030101010101" pitchFamily="2" charset="-122"/>
                    <a:cs typeface="Times New Roman" panose="02020603050405020304" pitchFamily="18" charset="0"/>
                  </a:rPr>
                  <a:t>每个卫星缓存每个内容</a:t>
                </a:r>
                <a14:m>
                  <m:oMath xmlns:m="http://schemas.openxmlformats.org/officeDocument/2006/math">
                    <m:r>
                      <a:rPr lang="en-US" altLang="zh-CN" sz="2000" i="1" dirty="0" smtClean="0">
                        <a:latin typeface="Cambria Math" panose="02040503050406030204" pitchFamily="18" charset="0"/>
                        <a:ea typeface="宋体" panose="02010600030101010101" pitchFamily="2" charset="-122"/>
                        <a:cs typeface="Times New Roman" panose="02020603050405020304" pitchFamily="18" charset="0"/>
                      </a:rPr>
                      <m:t>𝑓</m:t>
                    </m:r>
                  </m:oMath>
                </a14:m>
                <a:r>
                  <a:rPr lang="zh-CN" altLang="en-US" sz="2000" dirty="0">
                    <a:latin typeface="宋体" panose="02010600030101010101" pitchFamily="2" charset="-122"/>
                    <a:ea typeface="宋体" panose="02010600030101010101" pitchFamily="2" charset="-122"/>
                    <a:cs typeface="Times New Roman" panose="02020603050405020304" pitchFamily="18" charset="0"/>
                  </a:rPr>
                  <a:t>的编码块数量不超过该内容的编码块数量</a:t>
                </a:r>
                <a:r>
                  <a:rPr lang="zh-CN" altLang="en-US" dirty="0">
                    <a:latin typeface="宋体" panose="02010600030101010101" pitchFamily="2" charset="-122"/>
                    <a:ea typeface="宋体" panose="02010600030101010101" pitchFamily="2" charset="-122"/>
                    <a:cs typeface="Times New Roman" panose="02020603050405020304" pitchFamily="18" charset="0"/>
                  </a:rPr>
                  <a:t>：</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a:spcBef>
                    <a:spcPts val="602"/>
                  </a:spcBef>
                </a:pPr>
                <a14:m>
                  <m:oMathPara xmlns:m="http://schemas.openxmlformats.org/officeDocument/2006/math">
                    <m:oMathParaPr>
                      <m:jc m:val="centerGroup"/>
                    </m:oMathParaPr>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0≤</m:t>
                      </m:r>
                      <m:nary>
                        <m:naryPr>
                          <m:chr m:val="∑"/>
                          <m:limLoc m:val="undOvr"/>
                          <m:sup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𝑧</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𝒵</m:t>
                          </m:r>
                        </m:sub>
                        <m:sup/>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𝓍</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𝑞</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𝑧</m:t>
                              </m:r>
                            </m:sub>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sup>
                          </m:sSubSup>
                        </m:e>
                      </m:nary>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𝑍</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𝑓</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𝑞</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𝒬</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ℱ</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spcBef>
                    <a:spcPts val="602"/>
                  </a:spcBef>
                  <a:buFont typeface="Wingdings" panose="05000000000000000000" pitchFamily="2" charset="2"/>
                  <a:buChar char="n"/>
                </a:pPr>
                <a:r>
                  <a:rPr lang="en-US" altLang="zh-CN" sz="2000" dirty="0">
                    <a:latin typeface="宋体" panose="02010600030101010101" pitchFamily="2" charset="-122"/>
                    <a:ea typeface="宋体" panose="02010600030101010101" pitchFamily="2" charset="-122"/>
                    <a:cs typeface="Times New Roman" panose="02020603050405020304" pitchFamily="18" charset="0"/>
                  </a:rPr>
                  <a:t>LEO</a:t>
                </a:r>
                <a:r>
                  <a:rPr lang="zh-CN" altLang="en-US" sz="2000" dirty="0">
                    <a:latin typeface="宋体" panose="02010600030101010101" pitchFamily="2" charset="-122"/>
                    <a:ea typeface="宋体" panose="02010600030101010101" pitchFamily="2" charset="-122"/>
                    <a:cs typeface="Times New Roman" panose="02020603050405020304" pitchFamily="18" charset="0"/>
                  </a:rPr>
                  <a:t>卫星缓存的缓存编码块数不大于其缓存容量：</a:t>
                </a:r>
                <a:endParaRPr lang="en-US" altLang="zh-CN" sz="2000" dirty="0">
                  <a:latin typeface="宋体" panose="02010600030101010101" pitchFamily="2" charset="-122"/>
                  <a:ea typeface="宋体" panose="02010600030101010101" pitchFamily="2" charset="-122"/>
                  <a:cs typeface="Times New Roman" panose="02020603050405020304" pitchFamily="18" charset="0"/>
                </a:endParaRPr>
              </a:p>
              <a:p>
                <a:pPr>
                  <a:spcBef>
                    <a:spcPts val="602"/>
                  </a:spcBef>
                </a:pPr>
                <a14:m>
                  <m:oMathPara xmlns:m="http://schemas.openxmlformats.org/officeDocument/2006/math">
                    <m:oMathParaPr>
                      <m:jc m:val="centerGroup"/>
                    </m:oMathParaPr>
                    <m:oMath xmlns:m="http://schemas.openxmlformats.org/officeDocument/2006/math">
                      <m:nary>
                        <m:naryPr>
                          <m:chr m:val="∑"/>
                          <m:limLoc m:val="undOvr"/>
                          <m:supHide m:val="on"/>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ℱ</m:t>
                          </m:r>
                        </m:sub>
                        <m:sup/>
                        <m:e>
                          <m:nary>
                            <m:naryPr>
                              <m:chr m:val="∑"/>
                              <m:limLoc m:val="undOvr"/>
                              <m:sup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𝑧</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𝒵</m:t>
                              </m:r>
                            </m:sub>
                            <m:sup/>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𝓍</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𝑞</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𝑧</m:t>
                                  </m:r>
                                </m:sub>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sup>
                              </m:sSubSup>
                            </m:e>
                          </m:nary>
                        </m:e>
                      </m:nary>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𝑞</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𝑞</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𝒬</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p:sp>
            <p:nvSpPr>
              <p:cNvPr id="30" name="文本框 29">
                <a:extLst>
                  <a:ext uri="{FF2B5EF4-FFF2-40B4-BE49-F238E27FC236}">
                    <a16:creationId xmlns:a16="http://schemas.microsoft.com/office/drawing/2014/main" id="{B8CE83D8-1745-4A0B-9A9C-F3CA7997F6A9}"/>
                  </a:ext>
                </a:extLst>
              </p:cNvPr>
              <p:cNvSpPr txBox="1">
                <a:spLocks noRot="1" noChangeAspect="1" noMove="1" noResize="1" noEditPoints="1" noAdjustHandles="1" noChangeArrowheads="1" noChangeShapeType="1" noTextEdit="1"/>
              </p:cNvSpPr>
              <p:nvPr/>
            </p:nvSpPr>
            <p:spPr>
              <a:xfrm>
                <a:off x="444499" y="1060573"/>
                <a:ext cx="11125200" cy="3988015"/>
              </a:xfrm>
              <a:prstGeom prst="rect">
                <a:avLst/>
              </a:prstGeom>
              <a:blipFill>
                <a:blip r:embed="rId6"/>
                <a:stretch>
                  <a:fillRect l="-493"/>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CDE03C3B-5394-42C7-887A-444FBD4C39D4}"/>
              </a:ext>
            </a:extLst>
          </p:cNvPr>
          <p:cNvSpPr txBox="1"/>
          <p:nvPr/>
        </p:nvSpPr>
        <p:spPr>
          <a:xfrm>
            <a:off x="524990" y="4830180"/>
            <a:ext cx="6869770" cy="431785"/>
          </a:xfrm>
          <a:prstGeom prst="rect">
            <a:avLst/>
          </a:prstGeom>
          <a:noFill/>
        </p:spPr>
        <p:txBody>
          <a:bodyPr wrap="square">
            <a:spAutoFit/>
          </a:bodyPr>
          <a:lstStyle/>
          <a:p>
            <a:r>
              <a:rPr lang="en-US" altLang="zh-CN" sz="2206" b="1" dirty="0">
                <a:cs typeface="Times New Roman" panose="02020603050405020304" pitchFamily="18" charset="0"/>
              </a:rPr>
              <a:t>D. Delay Model:</a:t>
            </a:r>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76ABEA85-88E5-4C19-9648-4B9952FDC1D9}"/>
                  </a:ext>
                </a:extLst>
              </p:cNvPr>
              <p:cNvSpPr txBox="1"/>
              <p:nvPr/>
            </p:nvSpPr>
            <p:spPr>
              <a:xfrm>
                <a:off x="444499" y="5272590"/>
                <a:ext cx="11125200" cy="1081130"/>
              </a:xfrm>
              <a:prstGeom prst="rect">
                <a:avLst/>
              </a:prstGeom>
              <a:noFill/>
            </p:spPr>
            <p:txBody>
              <a:bodyPr wrap="square" rtlCol="0">
                <a:spAutoFit/>
              </a:bodyPr>
              <a:lstStyle/>
              <a:p>
                <a:pPr marL="342900" indent="-342900">
                  <a:lnSpc>
                    <a:spcPct val="150000"/>
                  </a:lnSpc>
                  <a:spcBef>
                    <a:spcPts val="602"/>
                  </a:spcBef>
                  <a:buFont typeface="Wingdings" panose="05000000000000000000" pitchFamily="2" charset="2"/>
                  <a:buChar char="n"/>
                </a:pPr>
                <a:r>
                  <a:rPr lang="zh-CN" altLang="en-US" sz="2005" dirty="0">
                    <a:latin typeface="宋体" panose="02010600030101010101" pitchFamily="2" charset="-122"/>
                    <a:ea typeface="宋体" panose="02010600030101010101" pitchFamily="2" charset="-122"/>
                    <a:cs typeface="Times New Roman" panose="02020603050405020304" pitchFamily="18" charset="0"/>
                  </a:rPr>
                  <a:t>内容在非接入卫星上缓存时，转发链路包括多跳</a:t>
                </a:r>
                <a:r>
                  <a:rPr lang="en-US" altLang="zh-CN" sz="2005" dirty="0">
                    <a:latin typeface="宋体" panose="02010600030101010101" pitchFamily="2" charset="-122"/>
                    <a:ea typeface="宋体" panose="02010600030101010101" pitchFamily="2" charset="-122"/>
                    <a:cs typeface="Times New Roman" panose="02020603050405020304" pitchFamily="18" charset="0"/>
                  </a:rPr>
                  <a:t>ISL</a:t>
                </a:r>
                <a:r>
                  <a:rPr lang="zh-CN" altLang="en-US" sz="2005" dirty="0">
                    <a:latin typeface="宋体" panose="02010600030101010101" pitchFamily="2" charset="-122"/>
                    <a:ea typeface="宋体" panose="02010600030101010101" pitchFamily="2" charset="-122"/>
                    <a:cs typeface="Times New Roman" panose="02020603050405020304" pitchFamily="18" charset="0"/>
                  </a:rPr>
                  <a:t>，传播时延为：</a:t>
                </a:r>
                <a:endParaRPr lang="en-US" altLang="zh-CN" sz="2005" dirty="0">
                  <a:latin typeface="宋体" panose="02010600030101010101" pitchFamily="2" charset="-122"/>
                  <a:ea typeface="宋体" panose="02010600030101010101" pitchFamily="2" charset="-122"/>
                  <a:cs typeface="Times New Roman" panose="02020603050405020304" pitchFamily="18" charset="0"/>
                </a:endParaRPr>
              </a:p>
              <a:p>
                <a:pPr>
                  <a:spcBef>
                    <a:spcPts val="602"/>
                  </a:spcBef>
                </a:pPr>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𝑇</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𝑝</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𝓍</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𝑞</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𝑧</m:t>
                          </m:r>
                        </m:sub>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sup>
                      </m:sSub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h</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𝑞</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𝑓</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𝑑</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𝑒</m:t>
                              </m:r>
                            </m:sub>
                          </m:sSub>
                        </m:num>
                        <m:den>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𝑐</m:t>
                          </m:r>
                        </m:den>
                      </m:f>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𝑞</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𝒬</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ℱ</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𝑟</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ℛ</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𝑧</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𝒵</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4" name="文本框 33">
                <a:extLst>
                  <a:ext uri="{FF2B5EF4-FFF2-40B4-BE49-F238E27FC236}">
                    <a16:creationId xmlns:a16="http://schemas.microsoft.com/office/drawing/2014/main" id="{76ABEA85-88E5-4C19-9648-4B9952FDC1D9}"/>
                  </a:ext>
                </a:extLst>
              </p:cNvPr>
              <p:cNvSpPr txBox="1">
                <a:spLocks noRot="1" noChangeAspect="1" noMove="1" noResize="1" noEditPoints="1" noAdjustHandles="1" noChangeArrowheads="1" noChangeShapeType="1" noTextEdit="1"/>
              </p:cNvSpPr>
              <p:nvPr/>
            </p:nvSpPr>
            <p:spPr>
              <a:xfrm>
                <a:off x="444499" y="5272590"/>
                <a:ext cx="11125200" cy="1081130"/>
              </a:xfrm>
              <a:prstGeom prst="rect">
                <a:avLst/>
              </a:prstGeom>
              <a:blipFill>
                <a:blip r:embed="rId7"/>
                <a:stretch>
                  <a:fillRect l="-493"/>
                </a:stretch>
              </a:blipFill>
            </p:spPr>
            <p:txBody>
              <a:bodyPr/>
              <a:lstStyle/>
              <a:p>
                <a:r>
                  <a:rPr lang="zh-CN" alt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6" name="组合 15"/>
          <p:cNvGrpSpPr/>
          <p:nvPr/>
        </p:nvGrpSpPr>
        <p:grpSpPr>
          <a:xfrm>
            <a:off x="0" y="-1"/>
            <a:ext cx="12192000" cy="6858002"/>
            <a:chOff x="0" y="-1"/>
            <a:chExt cx="12192000" cy="6858002"/>
          </a:xfrm>
        </p:grpSpPr>
        <p:sp>
          <p:nvSpPr>
            <p:cNvPr id="17" name="矩形 16"/>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p:cNvGrpSpPr/>
          <p:nvPr/>
        </p:nvGrpSpPr>
        <p:grpSpPr>
          <a:xfrm>
            <a:off x="133400" y="140547"/>
            <a:ext cx="11901234" cy="6795389"/>
            <a:chOff x="133400" y="140547"/>
            <a:chExt cx="11901234" cy="6795389"/>
          </a:xfrm>
        </p:grpSpPr>
        <p:pic>
          <p:nvPicPr>
            <p:cNvPr id="21" name="图片 20"/>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22" name="图片 21"/>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23" name="图片 22"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3</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ED88666-7E54-4E85-BC0C-BB058F51FE62}"/>
              </a:ext>
            </a:extLst>
          </p:cNvPr>
          <p:cNvSpPr txBox="1"/>
          <p:nvPr/>
        </p:nvSpPr>
        <p:spPr>
          <a:xfrm>
            <a:off x="524990" y="808638"/>
            <a:ext cx="6869770" cy="431785"/>
          </a:xfrm>
          <a:prstGeom prst="rect">
            <a:avLst/>
          </a:prstGeom>
          <a:noFill/>
        </p:spPr>
        <p:txBody>
          <a:bodyPr wrap="square">
            <a:spAutoFit/>
          </a:bodyPr>
          <a:lstStyle/>
          <a:p>
            <a:r>
              <a:rPr lang="en-US" altLang="zh-CN" sz="2206" b="1" dirty="0">
                <a:cs typeface="Times New Roman" panose="02020603050405020304" pitchFamily="18" charset="0"/>
              </a:rPr>
              <a:t>E. Design of Optimization Problem:</a:t>
            </a:r>
          </a:p>
        </p:txBody>
      </p:sp>
      <mc:AlternateContent xmlns:mc="http://schemas.openxmlformats.org/markup-compatibility/2006">
        <mc:Choice xmlns:a14="http://schemas.microsoft.com/office/drawing/2010/main" Requires="a14">
          <p:sp>
            <p:nvSpPr>
              <p:cNvPr id="29" name="文本框 28">
                <a:extLst>
                  <a:ext uri="{FF2B5EF4-FFF2-40B4-BE49-F238E27FC236}">
                    <a16:creationId xmlns:a16="http://schemas.microsoft.com/office/drawing/2014/main" id="{724872EA-02D8-43EF-9263-EA321D7700AB}"/>
                  </a:ext>
                </a:extLst>
              </p:cNvPr>
              <p:cNvSpPr txBox="1"/>
              <p:nvPr/>
            </p:nvSpPr>
            <p:spPr>
              <a:xfrm>
                <a:off x="476281" y="1240423"/>
                <a:ext cx="11239436" cy="5336141"/>
              </a:xfrm>
              <a:prstGeom prst="rect">
                <a:avLst/>
              </a:prstGeom>
              <a:noFill/>
            </p:spPr>
            <p:txBody>
              <a:bodyPr wrap="square" rtlCol="0">
                <a:spAutoFit/>
              </a:bodyPr>
              <a:lstStyle/>
              <a:p>
                <a:pPr marL="286493" indent="-286493">
                  <a:lnSpc>
                    <a:spcPct val="150000"/>
                  </a:lnSpc>
                  <a:spcBef>
                    <a:spcPts val="602"/>
                  </a:spcBef>
                  <a:buFont typeface="Wingdings" panose="05000000000000000000" pitchFamily="2" charset="2"/>
                  <a:buChar char="n"/>
                </a:pPr>
                <a:r>
                  <a:rPr lang="zh-CN" altLang="en-US" sz="2005" dirty="0">
                    <a:ea typeface="宋体" panose="02010600030101010101" pitchFamily="2" charset="-122"/>
                    <a:cs typeface="Times New Roman" panose="02020603050405020304" pitchFamily="18" charset="0"/>
                  </a:rPr>
                  <a:t>我们引入了一种基于</a:t>
                </a:r>
                <a:r>
                  <a:rPr lang="zh-CN" altLang="en-US" sz="2005" b="1" dirty="0">
                    <a:ea typeface="宋体" panose="02010600030101010101" pitchFamily="2" charset="-122"/>
                    <a:cs typeface="Times New Roman" panose="02020603050405020304" pitchFamily="18" charset="0"/>
                  </a:rPr>
                  <a:t>广度优先搜索的机制（</a:t>
                </a:r>
                <a:r>
                  <a:rPr lang="en-US" altLang="zh-CN" sz="2005" b="1" dirty="0">
                    <a:ea typeface="宋体" panose="02010600030101010101" pitchFamily="2" charset="-122"/>
                    <a:cs typeface="Times New Roman" panose="02020603050405020304" pitchFamily="18" charset="0"/>
                  </a:rPr>
                  <a:t> BFS-based mechanism </a:t>
                </a:r>
                <a:r>
                  <a:rPr lang="zh-CN" altLang="en-US" sz="2005" dirty="0">
                    <a:ea typeface="宋体" panose="02010600030101010101" pitchFamily="2" charset="-122"/>
                    <a:cs typeface="Times New Roman" panose="02020603050405020304" pitchFamily="18" charset="0"/>
                  </a:rPr>
                  <a:t>）来衡量传输的预期，称为</a:t>
                </a:r>
                <a:r>
                  <a:rPr lang="zh-CN" altLang="en-US" sz="2005" b="1" dirty="0">
                    <a:ea typeface="宋体" panose="02010600030101010101" pitchFamily="2" charset="-122"/>
                    <a:cs typeface="Times New Roman" panose="02020603050405020304" pitchFamily="18" charset="0"/>
                  </a:rPr>
                  <a:t>内容传输成本</a:t>
                </a:r>
                <a:r>
                  <a:rPr lang="zh-CN" altLang="en-US" sz="2005" dirty="0">
                    <a:ea typeface="宋体" panose="02010600030101010101" pitchFamily="2" charset="-122"/>
                    <a:cs typeface="Times New Roman" panose="02020603050405020304" pitchFamily="18" charset="0"/>
                  </a:rPr>
                  <a:t>（</a:t>
                </a:r>
                <a:r>
                  <a:rPr lang="en-US" altLang="zh-CN" sz="2005" b="1" dirty="0">
                    <a:ea typeface="宋体" panose="02010600030101010101" pitchFamily="2" charset="-122"/>
                    <a:cs typeface="Times New Roman" panose="02020603050405020304" pitchFamily="18" charset="0"/>
                  </a:rPr>
                  <a:t> content delivery cost</a:t>
                </a:r>
                <a:r>
                  <a:rPr lang="zh-CN" altLang="en-US" sz="2005" dirty="0">
                    <a:ea typeface="宋体" panose="02010600030101010101" pitchFamily="2" charset="-122"/>
                    <a:cs typeface="Times New Roman" panose="02020603050405020304" pitchFamily="18" charset="0"/>
                  </a:rPr>
                  <a:t>）。</a:t>
                </a:r>
                <a:endParaRPr lang="en-US" altLang="zh-CN" sz="1600" i="1" kern="100" dirty="0">
                  <a:latin typeface="Cambria Math" panose="02040503050406030204" pitchFamily="18" charset="0"/>
                  <a:ea typeface="等线"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unc>
                        <m:funcPr>
                          <m:ctrlPr>
                            <a:rPr lang="zh-CN" altLang="zh-CN" i="1">
                              <a:latin typeface="Cambria Math" panose="02040503050406030204" pitchFamily="18" charset="0"/>
                            </a:rPr>
                          </m:ctrlPr>
                        </m:funcPr>
                        <m:fName>
                          <m:limLow>
                            <m:limLowPr>
                              <m:ctrlPr>
                                <a:rPr lang="zh-CN" altLang="en-US" i="1">
                                  <a:latin typeface="Cambria Math" panose="02040503050406030204" pitchFamily="18" charset="0"/>
                                </a:rPr>
                              </m:ctrlPr>
                            </m:limLowPr>
                            <m:e>
                              <m:r>
                                <m:rPr>
                                  <m:sty m:val="p"/>
                                </m:rPr>
                                <a:rPr lang="en-US" altLang="zh-CN">
                                  <a:latin typeface="Cambria Math" panose="02040503050406030204" pitchFamily="18" charset="0"/>
                                </a:rPr>
                                <m:t>min</m:t>
                              </m:r>
                            </m:e>
                            <m:lim>
                              <m:r>
                                <a:rPr lang="en-US" altLang="zh-CN" b="1" i="1">
                                  <a:latin typeface="Cambria Math" panose="02040503050406030204" pitchFamily="18" charset="0"/>
                                </a:rPr>
                                <m:t>𝒙</m:t>
                              </m:r>
                            </m:lim>
                          </m:limLow>
                        </m:fName>
                        <m:e>
                          <m:nary>
                            <m:naryPr>
                              <m:chr m:val="∑"/>
                              <m:limLoc m:val="undOvr"/>
                              <m:supHide m:val="on"/>
                              <m:ctrlPr>
                                <a:rPr lang="zh-CN" altLang="en-US" i="1">
                                  <a:latin typeface="Cambria Math" panose="02040503050406030204" pitchFamily="18" charset="0"/>
                                </a:rPr>
                              </m:ctrlPr>
                            </m:naryPr>
                            <m:sub>
                              <m:r>
                                <a:rPr lang="en-US" altLang="zh-CN" i="1">
                                  <a:latin typeface="Cambria Math" panose="02040503050406030204" pitchFamily="18" charset="0"/>
                                </a:rPr>
                                <m:t>𝑞</m:t>
                              </m:r>
                              <m:r>
                                <a:rPr lang="en-US" altLang="zh-CN" i="1">
                                  <a:latin typeface="Cambria Math" panose="02040503050406030204" pitchFamily="18" charset="0"/>
                                </a:rPr>
                                <m:t>∈</m:t>
                              </m:r>
                              <m:r>
                                <a:rPr lang="en-US" altLang="zh-CN" i="1">
                                  <a:latin typeface="Cambria Math" panose="02040503050406030204" pitchFamily="18" charset="0"/>
                                </a:rPr>
                                <m:t>𝒬</m:t>
                              </m:r>
                            </m:sub>
                            <m:sup/>
                            <m:e>
                              <m:nary>
                                <m:naryPr>
                                  <m:chr m:val="∑"/>
                                  <m:limLoc m:val="undOvr"/>
                                  <m:supHide m:val="on"/>
                                  <m:ctrlPr>
                                    <a:rPr lang="zh-CN" altLang="en-US" i="1">
                                      <a:latin typeface="Cambria Math" panose="02040503050406030204" pitchFamily="18" charset="0"/>
                                    </a:rPr>
                                  </m:ctrlPr>
                                </m:naryPr>
                                <m:sub>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ℱ</m:t>
                                  </m:r>
                                </m:sub>
                                <m:sup/>
                                <m:e>
                                  <m:nary>
                                    <m:naryPr>
                                      <m:chr m:val="∑"/>
                                      <m:limLoc m:val="undOvr"/>
                                      <m:supHide m:val="on"/>
                                      <m:ctrlPr>
                                        <a:rPr lang="zh-CN" altLang="en-US" i="1">
                                          <a:latin typeface="Cambria Math" panose="02040503050406030204" pitchFamily="18" charset="0"/>
                                        </a:rPr>
                                      </m:ctrlPr>
                                    </m:naryPr>
                                    <m:sub>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ℛ</m:t>
                                      </m:r>
                                    </m:sub>
                                    <m:sup/>
                                    <m:e>
                                      <m:nary>
                                        <m:naryPr>
                                          <m:chr m:val="∑"/>
                                          <m:limLoc m:val="undOvr"/>
                                          <m:supHide m:val="on"/>
                                          <m:ctrlPr>
                                            <a:rPr lang="zh-CN" altLang="en-US" i="1">
                                              <a:latin typeface="Cambria Math" panose="02040503050406030204" pitchFamily="18" charset="0"/>
                                            </a:rPr>
                                          </m:ctrlPr>
                                        </m:naryPr>
                                        <m:sub>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𝒵</m:t>
                                          </m:r>
                                        </m:sub>
                                        <m:sup/>
                                        <m:e>
                                          <m:r>
                                            <a:rPr lang="en-US" altLang="zh-CN" i="1">
                                              <a:latin typeface="Cambria Math" panose="02040503050406030204" pitchFamily="18" charset="0"/>
                                            </a:rPr>
                                            <m:t>(</m:t>
                                          </m:r>
                                          <m:sSubSup>
                                            <m:sSubSupPr>
                                              <m:ctrlPr>
                                                <a:rPr lang="zh-CN" altLang="en-US" i="1">
                                                  <a:latin typeface="Cambria Math" panose="02040503050406030204" pitchFamily="18" charset="0"/>
                                                </a:rPr>
                                              </m:ctrlPr>
                                            </m:sSubSupPr>
                                            <m:e>
                                              <m:r>
                                                <a:rPr lang="en-US" altLang="zh-CN" i="1">
                                                  <a:latin typeface="Cambria Math" panose="02040503050406030204" pitchFamily="18" charset="0"/>
                                                </a:rPr>
                                                <m:t>1−</m:t>
                                              </m:r>
                                              <m:r>
                                                <a:rPr lang="en-US" altLang="zh-CN" i="1">
                                                  <a:latin typeface="Cambria Math" panose="02040503050406030204" pitchFamily="18" charset="0"/>
                                                </a:rPr>
                                                <m:t>𝜓</m:t>
                                              </m:r>
                                            </m:e>
                                            <m:sub>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𝑓</m:t>
                                              </m:r>
                                            </m:sub>
                                            <m:sup>
                                              <m:r>
                                                <a:rPr lang="en-US" altLang="zh-CN" i="1">
                                                  <a:latin typeface="Cambria Math" panose="02040503050406030204" pitchFamily="18" charset="0"/>
                                                </a:rPr>
                                                <m:t>0</m:t>
                                              </m:r>
                                            </m:sup>
                                          </m:sSubSup>
                                          <m:r>
                                            <a:rPr lang="en-US" altLang="zh-CN" i="1">
                                              <a:latin typeface="Cambria Math" panose="02040503050406030204" pitchFamily="18" charset="0"/>
                                            </a:rPr>
                                            <m:t>)∙</m:t>
                                          </m:r>
                                          <m:sSubSup>
                                            <m:sSubSupPr>
                                              <m:ctrlPr>
                                                <a:rPr lang="zh-CN" altLang="en-US" i="1">
                                                  <a:latin typeface="Cambria Math" panose="02040503050406030204" pitchFamily="18" charset="0"/>
                                                </a:rPr>
                                              </m:ctrlPr>
                                            </m:sSubSupPr>
                                            <m:e>
                                              <m:r>
                                                <a:rPr lang="en-US" altLang="zh-CN" i="1">
                                                  <a:latin typeface="Cambria Math" panose="02040503050406030204" pitchFamily="18" charset="0"/>
                                                </a:rPr>
                                                <m:t>𝓍</m:t>
                                              </m:r>
                                            </m:e>
                                            <m:sub>
                                              <m:r>
                                                <a:rPr lang="en-US" altLang="zh-CN" i="1">
                                                  <a:latin typeface="Cambria Math" panose="02040503050406030204" pitchFamily="18" charset="0"/>
                                                </a:rPr>
                                                <m:t>𝑞</m:t>
                                              </m:r>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𝑧</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𝑞</m:t>
                                              </m:r>
                                              <m:r>
                                                <a:rPr lang="en-US" altLang="zh-CN" i="1">
                                                  <a:latin typeface="Cambria Math" panose="02040503050406030204" pitchFamily="18" charset="0"/>
                                                </a:rPr>
                                                <m:t>,</m:t>
                                              </m:r>
                                              <m:r>
                                                <a:rPr lang="en-US" altLang="zh-CN" i="1">
                                                  <a:latin typeface="Cambria Math" panose="02040503050406030204" pitchFamily="18" charset="0"/>
                                                </a:rPr>
                                                <m:t>𝑓</m:t>
                                              </m:r>
                                            </m:sub>
                                          </m:sSub>
                                        </m:e>
                                      </m:nary>
                                    </m:e>
                                  </m:nary>
                                </m:e>
                              </m:nary>
                            </m:e>
                          </m:nary>
                        </m:e>
                      </m:func>
                      <m:r>
                        <a:rPr lang="en-US" altLang="zh-CN" i="1">
                          <a:latin typeface="Cambria Math" panose="02040503050406030204" pitchFamily="18" charset="0"/>
                        </a:rPr>
                        <m:t>.</m:t>
                      </m:r>
                    </m:oMath>
                  </m:oMathPara>
                </a14:m>
                <a:endParaRPr lang="zh-CN" altLang="zh-CN" dirty="0"/>
              </a:p>
              <a:p>
                <a:pPr indent="133697" algn="just"/>
                <a:endParaRPr lang="en-US" altLang="zh-CN" sz="1600" i="1" kern="100" dirty="0">
                  <a:latin typeface="Cambria Math" panose="02040503050406030204" pitchFamily="18" charset="0"/>
                  <a:ea typeface="等线" panose="02010600030101010101" pitchFamily="2" charset="-122"/>
                  <a:cs typeface="Times New Roman" panose="02020603050405020304" pitchFamily="18" charset="0"/>
                </a:endParaRPr>
              </a:p>
              <a:p>
                <a:pPr indent="133697" algn="just"/>
                <a:endParaRPr lang="en-US" altLang="zh-CN" sz="1600" i="1" kern="100" dirty="0">
                  <a:latin typeface="Cambria Math" panose="02040503050406030204" pitchFamily="18" charset="0"/>
                  <a:ea typeface="等线" panose="02010600030101010101" pitchFamily="2" charset="-122"/>
                  <a:cs typeface="Times New Roman" panose="02020603050405020304" pitchFamily="18" charset="0"/>
                </a:endParaRPr>
              </a:p>
              <a:p>
                <a:pPr indent="133697" algn="just"/>
                <a:endParaRPr lang="en-US" altLang="zh-CN" sz="1600" i="1" kern="100" dirty="0">
                  <a:latin typeface="Cambria Math" panose="02040503050406030204" pitchFamily="18" charset="0"/>
                  <a:ea typeface="等线" panose="02010600030101010101" pitchFamily="2" charset="-122"/>
                  <a:cs typeface="Times New Roman" panose="02020603050405020304" pitchFamily="18" charset="0"/>
                </a:endParaRPr>
              </a:p>
              <a:p>
                <a:pPr indent="133697" algn="just"/>
                <a:endParaRPr lang="en-US" altLang="zh-CN" sz="1600" i="1" kern="100" dirty="0">
                  <a:latin typeface="Cambria Math" panose="02040503050406030204" pitchFamily="18" charset="0"/>
                  <a:ea typeface="等线" panose="02010600030101010101" pitchFamily="2" charset="-122"/>
                  <a:cs typeface="Times New Roman" panose="02020603050405020304" pitchFamily="18" charset="0"/>
                </a:endParaRPr>
              </a:p>
              <a:p>
                <a:pPr indent="133697" algn="just"/>
                <a:endParaRPr lang="en-US" altLang="zh-CN" sz="1600" i="1" kern="100" dirty="0">
                  <a:latin typeface="Cambria Math" panose="02040503050406030204" pitchFamily="18" charset="0"/>
                  <a:ea typeface="等线" panose="02010600030101010101" pitchFamily="2" charset="-122"/>
                  <a:cs typeface="Times New Roman" panose="02020603050405020304" pitchFamily="18" charset="0"/>
                </a:endParaRPr>
              </a:p>
              <a:p>
                <a:pPr indent="133697" algn="just"/>
                <a:endParaRPr lang="en-US" altLang="zh-CN" sz="1600" i="1" kern="100" dirty="0">
                  <a:latin typeface="Cambria Math" panose="02040503050406030204" pitchFamily="18" charset="0"/>
                  <a:ea typeface="等线" panose="02010600030101010101" pitchFamily="2" charset="-122"/>
                  <a:cs typeface="Times New Roman" panose="02020603050405020304" pitchFamily="18" charset="0"/>
                </a:endParaRPr>
              </a:p>
              <a:p>
                <a:pPr indent="133697" algn="just"/>
                <a:endParaRPr lang="en-US" altLang="zh-CN" sz="1600" i="1" kern="100" dirty="0">
                  <a:latin typeface="Cambria Math" panose="02040503050406030204" pitchFamily="18" charset="0"/>
                  <a:ea typeface="等线" panose="02010600030101010101" pitchFamily="2" charset="-122"/>
                  <a:cs typeface="Times New Roman" panose="02020603050405020304" pitchFamily="18" charset="0"/>
                </a:endParaRPr>
              </a:p>
              <a:p>
                <a:pPr indent="133697" algn="just"/>
                <a:endParaRPr lang="en-US" altLang="zh-CN" sz="1600" i="1" kern="100" dirty="0">
                  <a:latin typeface="Cambria Math" panose="02040503050406030204" pitchFamily="18" charset="0"/>
                  <a:ea typeface="等线" panose="02010600030101010101" pitchFamily="2" charset="-122"/>
                  <a:cs typeface="Times New Roman" panose="02020603050405020304" pitchFamily="18" charset="0"/>
                </a:endParaRPr>
              </a:p>
              <a:p>
                <a:pPr indent="133697" algn="just"/>
                <a:endParaRPr lang="en-US" altLang="zh-CN" sz="1600" i="1" kern="100" dirty="0">
                  <a:latin typeface="Cambria Math" panose="02040503050406030204" pitchFamily="18" charset="0"/>
                  <a:ea typeface="等线" panose="02010600030101010101" pitchFamily="2" charset="-122"/>
                  <a:cs typeface="Times New Roman" panose="02020603050405020304" pitchFamily="18" charset="0"/>
                </a:endParaRPr>
              </a:p>
              <a:p>
                <a:pPr indent="133697" algn="just"/>
                <a:endParaRPr lang="en-US" altLang="zh-CN" sz="1600" i="1" kern="100" dirty="0">
                  <a:latin typeface="Cambria Math" panose="02040503050406030204" pitchFamily="18" charset="0"/>
                  <a:ea typeface="等线" panose="02010600030101010101" pitchFamily="2" charset="-122"/>
                  <a:cs typeface="Times New Roman" panose="02020603050405020304" pitchFamily="18" charset="0"/>
                </a:endParaRPr>
              </a:p>
              <a:p>
                <a:pPr indent="133697" algn="just"/>
                <a14:m>
                  <m:oMathPara xmlns:m="http://schemas.openxmlformats.org/officeDocument/2006/math">
                    <m:oMathParaPr>
                      <m:jc m:val="centerGroup"/>
                    </m:oMathParaPr>
                    <m:oMath xmlns:m="http://schemas.openxmlformats.org/officeDocument/2006/math">
                      <m:r>
                        <a:rPr lang="en-US" altLang="zh-CN" sz="1600" i="1" kern="100">
                          <a:latin typeface="Cambria Math" panose="02040503050406030204" pitchFamily="18" charset="0"/>
                          <a:ea typeface="等线" panose="02010600030101010101" pitchFamily="2" charset="-122"/>
                          <a:cs typeface="Times New Roman" panose="02020603050405020304" pitchFamily="18" charset="0"/>
                        </a:rPr>
                        <m:t> </m:t>
                      </m:r>
                    </m:oMath>
                  </m:oMathPara>
                </a14:m>
                <a:endParaRPr lang="zh-CN" altLang="zh-CN" sz="1600" kern="100" dirty="0">
                  <a:ea typeface="等线" panose="02010600030101010101" pitchFamily="2" charset="-122"/>
                  <a:cs typeface="Times New Roman" panose="02020603050405020304" pitchFamily="18" charset="0"/>
                </a:endParaRPr>
              </a:p>
              <a:p>
                <a:pPr marL="229194" indent="-229194">
                  <a:spcBef>
                    <a:spcPts val="602"/>
                  </a:spcBef>
                  <a:buFont typeface="Wingdings" panose="05000000000000000000" pitchFamily="2" charset="2"/>
                  <a:buChar char="Ø"/>
                </a:pPr>
                <a:r>
                  <a:rPr lang="en-US" altLang="zh-CN" dirty="0">
                    <a:latin typeface="宋体" panose="02010600030101010101" pitchFamily="2" charset="-122"/>
                    <a:ea typeface="宋体" panose="02010600030101010101" pitchFamily="2" charset="-122"/>
                    <a:cs typeface="Times New Roman" panose="02020603050405020304" pitchFamily="18" charset="0"/>
                  </a:rPr>
                  <a:t>C2</a:t>
                </a:r>
                <a:r>
                  <a:rPr lang="zh-CN" altLang="en-US" dirty="0">
                    <a:latin typeface="宋体" panose="02010600030101010101" pitchFamily="2" charset="-122"/>
                    <a:ea typeface="宋体" panose="02010600030101010101" pitchFamily="2" charset="-122"/>
                    <a:cs typeface="Times New Roman" panose="02020603050405020304" pitchFamily="18" charset="0"/>
                  </a:rPr>
                  <a:t>表示卫星缓存同一个内容的块数不能超过这个文件总的编码块数。</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marL="229194" indent="-229194">
                  <a:spcBef>
                    <a:spcPts val="602"/>
                  </a:spcBef>
                  <a:buFont typeface="Wingdings" panose="05000000000000000000" pitchFamily="2" charset="2"/>
                  <a:buChar char="Ø"/>
                </a:pPr>
                <a:r>
                  <a:rPr lang="en-US" altLang="zh-CN" dirty="0">
                    <a:latin typeface="宋体" panose="02010600030101010101" pitchFamily="2" charset="-122"/>
                    <a:ea typeface="宋体" panose="02010600030101010101" pitchFamily="2" charset="-122"/>
                    <a:cs typeface="Times New Roman" panose="02020603050405020304" pitchFamily="18" charset="0"/>
                  </a:rPr>
                  <a:t>C3</a:t>
                </a:r>
                <a:r>
                  <a:rPr lang="zh-CN" altLang="en-US" dirty="0">
                    <a:latin typeface="宋体" panose="02010600030101010101" pitchFamily="2" charset="-122"/>
                    <a:ea typeface="宋体" panose="02010600030101010101" pitchFamily="2" charset="-122"/>
                    <a:cs typeface="Times New Roman" panose="02020603050405020304" pitchFamily="18" charset="0"/>
                  </a:rPr>
                  <a:t>表示</a:t>
                </a:r>
                <a:r>
                  <a:rPr lang="en-US" altLang="zh-CN" dirty="0">
                    <a:latin typeface="宋体" panose="02010600030101010101" pitchFamily="2" charset="-122"/>
                    <a:ea typeface="宋体" panose="02010600030101010101" pitchFamily="2" charset="-122"/>
                    <a:cs typeface="Times New Roman" panose="02020603050405020304" pitchFamily="18" charset="0"/>
                  </a:rPr>
                  <a:t>LEO</a:t>
                </a:r>
                <a:r>
                  <a:rPr lang="zh-CN" altLang="en-US" dirty="0">
                    <a:latin typeface="宋体" panose="02010600030101010101" pitchFamily="2" charset="-122"/>
                    <a:ea typeface="宋体" panose="02010600030101010101" pitchFamily="2" charset="-122"/>
                    <a:cs typeface="Times New Roman" panose="02020603050405020304" pitchFamily="18" charset="0"/>
                  </a:rPr>
                  <a:t>卫星缓存的内容不能超过</a:t>
                </a:r>
                <a:r>
                  <a:rPr lang="en-US" altLang="zh-CN" dirty="0">
                    <a:latin typeface="宋体" panose="02010600030101010101" pitchFamily="2" charset="-122"/>
                    <a:ea typeface="宋体" panose="02010600030101010101" pitchFamily="2" charset="-122"/>
                    <a:cs typeface="Times New Roman" panose="02020603050405020304" pitchFamily="18" charset="0"/>
                  </a:rPr>
                  <a:t>LEO</a:t>
                </a:r>
                <a:r>
                  <a:rPr lang="zh-CN" altLang="en-US" dirty="0">
                    <a:latin typeface="宋体" panose="02010600030101010101" pitchFamily="2" charset="-122"/>
                    <a:ea typeface="宋体" panose="02010600030101010101" pitchFamily="2" charset="-122"/>
                    <a:cs typeface="Times New Roman" panose="02020603050405020304" pitchFamily="18" charset="0"/>
                  </a:rPr>
                  <a:t>卫星的缓存容量。</a:t>
                </a:r>
                <a:endParaRPr lang="en-US" altLang="zh-CN" sz="251" b="1" dirty="0">
                  <a:latin typeface="宋体" panose="02010600030101010101" pitchFamily="2" charset="-122"/>
                  <a:ea typeface="宋体" panose="02010600030101010101" pitchFamily="2" charset="-122"/>
                  <a:cs typeface="Times New Roman" panose="02020603050405020304" pitchFamily="18" charset="0"/>
                </a:endParaRPr>
              </a:p>
            </p:txBody>
          </p:sp>
        </mc:Choice>
        <mc:Fallback>
          <p:sp>
            <p:nvSpPr>
              <p:cNvPr id="29" name="文本框 28">
                <a:extLst>
                  <a:ext uri="{FF2B5EF4-FFF2-40B4-BE49-F238E27FC236}">
                    <a16:creationId xmlns:a16="http://schemas.microsoft.com/office/drawing/2014/main" id="{724872EA-02D8-43EF-9263-EA321D7700AB}"/>
                  </a:ext>
                </a:extLst>
              </p:cNvPr>
              <p:cNvSpPr txBox="1">
                <a:spLocks noRot="1" noChangeAspect="1" noMove="1" noResize="1" noEditPoints="1" noAdjustHandles="1" noChangeArrowheads="1" noChangeShapeType="1" noTextEdit="1"/>
              </p:cNvSpPr>
              <p:nvPr/>
            </p:nvSpPr>
            <p:spPr>
              <a:xfrm>
                <a:off x="476281" y="1240423"/>
                <a:ext cx="11239436" cy="5336141"/>
              </a:xfrm>
              <a:prstGeom prst="rect">
                <a:avLst/>
              </a:prstGeom>
              <a:blipFill>
                <a:blip r:embed="rId6"/>
                <a:stretch>
                  <a:fillRect l="-488"/>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807DCB32-2A5E-4D74-8BF3-FAB46A19F386}"/>
              </a:ext>
            </a:extLst>
          </p:cNvPr>
          <p:cNvSpPr txBox="1"/>
          <p:nvPr/>
        </p:nvSpPr>
        <p:spPr>
          <a:xfrm>
            <a:off x="1008331" y="124472"/>
            <a:ext cx="1569660" cy="461665"/>
          </a:xfrm>
          <a:prstGeom prst="rect">
            <a:avLst/>
          </a:prstGeom>
          <a:noFill/>
        </p:spPr>
        <p:txBody>
          <a:bodyPr wrap="squar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rPr>
              <a:t>系统模型</a:t>
            </a:r>
          </a:p>
        </p:txBody>
      </p:sp>
      <p:pic>
        <p:nvPicPr>
          <p:cNvPr id="3" name="图片 2">
            <a:extLst>
              <a:ext uri="{FF2B5EF4-FFF2-40B4-BE49-F238E27FC236}">
                <a16:creationId xmlns:a16="http://schemas.microsoft.com/office/drawing/2014/main" id="{1C696385-67B5-49D5-9A18-232033BE7585}"/>
              </a:ext>
            </a:extLst>
          </p:cNvPr>
          <p:cNvPicPr>
            <a:picLocks noChangeAspect="1"/>
          </p:cNvPicPr>
          <p:nvPr/>
        </p:nvPicPr>
        <p:blipFill>
          <a:blip r:embed="rId7"/>
          <a:stretch>
            <a:fillRect/>
          </a:stretch>
        </p:blipFill>
        <p:spPr>
          <a:xfrm>
            <a:off x="3819854" y="3014664"/>
            <a:ext cx="4358625" cy="265603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6" name="组合 15"/>
          <p:cNvGrpSpPr/>
          <p:nvPr/>
        </p:nvGrpSpPr>
        <p:grpSpPr>
          <a:xfrm>
            <a:off x="0" y="-1"/>
            <a:ext cx="12192000" cy="6858002"/>
            <a:chOff x="0" y="-1"/>
            <a:chExt cx="12192000" cy="6858002"/>
          </a:xfrm>
        </p:grpSpPr>
        <p:sp>
          <p:nvSpPr>
            <p:cNvPr id="17" name="矩形 16"/>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p:cNvGrpSpPr/>
          <p:nvPr/>
        </p:nvGrpSpPr>
        <p:grpSpPr>
          <a:xfrm>
            <a:off x="133400" y="140547"/>
            <a:ext cx="11901234" cy="6795389"/>
            <a:chOff x="133400" y="140547"/>
            <a:chExt cx="11901234" cy="6795389"/>
          </a:xfrm>
        </p:grpSpPr>
        <p:pic>
          <p:nvPicPr>
            <p:cNvPr id="21" name="图片 20"/>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22" name="图片 21"/>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23" name="图片 22"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2425" cy="46037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4</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A9840943-7068-4E66-9127-F88C3D238E1A}"/>
              </a:ext>
            </a:extLst>
          </p:cNvPr>
          <p:cNvSpPr txBox="1"/>
          <p:nvPr/>
        </p:nvSpPr>
        <p:spPr>
          <a:xfrm>
            <a:off x="476282" y="738115"/>
            <a:ext cx="7550118" cy="431785"/>
          </a:xfrm>
          <a:prstGeom prst="rect">
            <a:avLst/>
          </a:prstGeom>
          <a:noFill/>
        </p:spPr>
        <p:txBody>
          <a:bodyPr wrap="square">
            <a:spAutoFit/>
          </a:bodyPr>
          <a:lstStyle/>
          <a:p>
            <a:r>
              <a:rPr lang="en-US" altLang="zh-CN" sz="2206" b="1" dirty="0">
                <a:cs typeface="Times New Roman" panose="02020603050405020304" pitchFamily="18" charset="0"/>
              </a:rPr>
              <a:t>A. Modeling Caching Placement Problem as the MDP:</a:t>
            </a:r>
          </a:p>
        </p:txBody>
      </p:sp>
      <mc:AlternateContent xmlns:mc="http://schemas.openxmlformats.org/markup-compatibility/2006">
        <mc:Choice xmlns:a14="http://schemas.microsoft.com/office/drawing/2010/main" Requires="a14">
          <p:sp>
            <p:nvSpPr>
              <p:cNvPr id="29" name="文本框 28">
                <a:extLst>
                  <a:ext uri="{FF2B5EF4-FFF2-40B4-BE49-F238E27FC236}">
                    <a16:creationId xmlns:a16="http://schemas.microsoft.com/office/drawing/2014/main" id="{9E2E16F9-E157-4228-B720-261C966A2898}"/>
                  </a:ext>
                </a:extLst>
              </p:cNvPr>
              <p:cNvSpPr txBox="1"/>
              <p:nvPr/>
            </p:nvSpPr>
            <p:spPr>
              <a:xfrm>
                <a:off x="351319" y="1005742"/>
                <a:ext cx="11239436" cy="5727786"/>
              </a:xfrm>
              <a:prstGeom prst="rect">
                <a:avLst/>
              </a:prstGeom>
              <a:noFill/>
            </p:spPr>
            <p:txBody>
              <a:bodyPr wrap="square" rtlCol="0">
                <a:spAutoFit/>
              </a:bodyPr>
              <a:lstStyle/>
              <a:p>
                <a:pPr marL="286493" indent="-286493">
                  <a:lnSpc>
                    <a:spcPct val="150000"/>
                  </a:lnSpc>
                  <a:spcBef>
                    <a:spcPts val="602"/>
                  </a:spcBef>
                  <a:buFont typeface="Wingdings" panose="05000000000000000000" pitchFamily="2" charset="2"/>
                  <a:buChar char="n"/>
                </a:pPr>
                <a:r>
                  <a:rPr lang="en-US" altLang="zh-CN" sz="1805" dirty="0">
                    <a:solidFill>
                      <a:schemeClr val="tx1"/>
                    </a:solidFill>
                    <a:cs typeface="Times New Roman" panose="02020603050405020304" pitchFamily="18" charset="0"/>
                  </a:rPr>
                  <a:t>a</a:t>
                </a:r>
                <a:r>
                  <a:rPr lang="en-US" altLang="zh-CN" sz="1805" dirty="0">
                    <a:solidFill>
                      <a:schemeClr val="tx1"/>
                    </a:solidFill>
                    <a:latin typeface="宋体" panose="02010600030101010101" pitchFamily="2" charset="-122"/>
                    <a:ea typeface="宋体" panose="02010600030101010101" pitchFamily="2" charset="-122"/>
                    <a:cs typeface="Times New Roman" panose="02020603050405020304" pitchFamily="18" charset="0"/>
                  </a:rPr>
                  <a:t>) State Representation: </a:t>
                </a:r>
                <a:r>
                  <a:rPr lang="zh-CN" altLang="en-US" sz="1805" dirty="0">
                    <a:solidFill>
                      <a:schemeClr val="tx1"/>
                    </a:solidFill>
                    <a:latin typeface="宋体" panose="02010600030101010101" pitchFamily="2" charset="-122"/>
                    <a:ea typeface="宋体" panose="02010600030101010101" pitchFamily="2" charset="-122"/>
                    <a:cs typeface="Times New Roman" panose="02020603050405020304" pitchFamily="18" charset="0"/>
                  </a:rPr>
                  <a:t>状态空间表示高速缓存</a:t>
                </a:r>
                <a:r>
                  <a:rPr lang="zh-CN" altLang="en-US" sz="1805" dirty="0">
                    <a:latin typeface="宋体" panose="02010600030101010101" pitchFamily="2" charset="-122"/>
                    <a:ea typeface="宋体" panose="02010600030101010101" pitchFamily="2" charset="-122"/>
                    <a:cs typeface="Times New Roman" panose="02020603050405020304" pitchFamily="18" charset="0"/>
                  </a:rPr>
                  <a:t>决策</a:t>
                </a:r>
                <a:r>
                  <a:rPr lang="zh-CN" altLang="en-US" sz="1805" dirty="0">
                    <a:solidFill>
                      <a:schemeClr val="tx1"/>
                    </a:solidFill>
                    <a:latin typeface="宋体" panose="02010600030101010101" pitchFamily="2" charset="-122"/>
                    <a:ea typeface="宋体" panose="02010600030101010101" pitchFamily="2" charset="-122"/>
                    <a:cs typeface="Times New Roman" panose="02020603050405020304" pitchFamily="18" charset="0"/>
                  </a:rPr>
                  <a:t>过程中的状态。</a:t>
                </a:r>
                <a:r>
                  <a:rPr lang="zh-CN" altLang="en-US" sz="1805" b="1" dirty="0">
                    <a:solidFill>
                      <a:schemeClr val="tx1"/>
                    </a:solidFill>
                    <a:latin typeface="宋体" panose="02010600030101010101" pitchFamily="2" charset="-122"/>
                    <a:ea typeface="宋体" panose="02010600030101010101" pitchFamily="2" charset="-122"/>
                    <a:cs typeface="Times New Roman" panose="02020603050405020304" pitchFamily="18" charset="0"/>
                  </a:rPr>
                  <a:t>状态空间</a:t>
                </a:r>
                <a14:m>
                  <m:oMath xmlns:m="http://schemas.openxmlformats.org/officeDocument/2006/math">
                    <m:r>
                      <a:rPr lang="zh-CN" altLang="en-US" sz="1805" b="1" i="1"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r>
                      <a:rPr lang="en-US" altLang="zh-CN" sz="1805" b="1" i="1"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𝒔</m:t>
                    </m:r>
                    <m:r>
                      <a:rPr lang="en-US" altLang="zh-CN" sz="1805" b="1" i="1"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805" b="1" i="1"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𝒕</m:t>
                    </m:r>
                    <m:r>
                      <a:rPr lang="en-US" altLang="zh-CN" sz="1805" b="1" i="1"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1805" b="1" dirty="0">
                    <a:solidFill>
                      <a:schemeClr val="tx1"/>
                    </a:solidFill>
                    <a:latin typeface="宋体" panose="02010600030101010101" pitchFamily="2" charset="-122"/>
                    <a:ea typeface="宋体" panose="02010600030101010101" pitchFamily="2" charset="-122"/>
                    <a:cs typeface="Times New Roman" panose="02020603050405020304" pitchFamily="18" charset="0"/>
                  </a:rPr>
                  <a:t>由用户的请求概率矩阵和卫星节点</a:t>
                </a:r>
                <a14:m>
                  <m:oMath xmlns:m="http://schemas.openxmlformats.org/officeDocument/2006/math">
                    <m:r>
                      <a:rPr lang="en-US" altLang="zh-CN" sz="1805" b="1" i="1"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𝒒</m:t>
                    </m:r>
                  </m:oMath>
                </a14:m>
                <a:r>
                  <a:rPr lang="zh-CN" altLang="en-US" sz="1805" b="1" dirty="0">
                    <a:solidFill>
                      <a:schemeClr val="tx1"/>
                    </a:solidFill>
                    <a:latin typeface="宋体" panose="02010600030101010101" pitchFamily="2" charset="-122"/>
                    <a:ea typeface="宋体" panose="02010600030101010101" pitchFamily="2" charset="-122"/>
                    <a:cs typeface="Times New Roman" panose="02020603050405020304" pitchFamily="18" charset="0"/>
                  </a:rPr>
                  <a:t>的缓存策略矩阵</a:t>
                </a:r>
                <a:r>
                  <a:rPr lang="zh-CN" altLang="en-US" sz="1805" b="1" dirty="0">
                    <a:latin typeface="宋体" panose="02010600030101010101" pitchFamily="2" charset="-122"/>
                    <a:ea typeface="宋体" panose="02010600030101010101" pitchFamily="2" charset="-122"/>
                    <a:cs typeface="Times New Roman" panose="02020603050405020304" pitchFamily="18" charset="0"/>
                  </a:rPr>
                  <a:t>组成</a:t>
                </a:r>
                <a:r>
                  <a:rPr lang="zh-CN" altLang="en-US" sz="1805" b="1"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2005" b="1"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en-US" altLang="zh-CN" sz="1400" i="1">
                          <a:latin typeface="Cambria Math" panose="02040503050406030204" pitchFamily="18" charset="0"/>
                          <a:ea typeface="宋体" panose="02010600030101010101" pitchFamily="2" charset="-122"/>
                          <a:cs typeface="Times New Roman" panose="02020603050405020304" pitchFamily="18" charset="0"/>
                        </a:rPr>
                        <m:t>s</m:t>
                      </m:r>
                      <m:d>
                        <m:dPr>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dPr>
                        <m:e>
                          <m:r>
                            <m:rPr>
                              <m:sty m:val="p"/>
                            </m:rPr>
                            <a:rPr lang="en-US" altLang="zh-CN" sz="1400" i="1">
                              <a:latin typeface="Cambria Math" panose="02040503050406030204" pitchFamily="18" charset="0"/>
                              <a:ea typeface="宋体" panose="02010600030101010101" pitchFamily="2" charset="-122"/>
                              <a:cs typeface="Times New Roman" panose="02020603050405020304" pitchFamily="18" charset="0"/>
                            </a:rPr>
                            <m:t>t</m:t>
                          </m:r>
                        </m:e>
                      </m:d>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dPr>
                        <m:e>
                          <m:m>
                            <m:mPr>
                              <m:mcs>
                                <m:mc>
                                  <m:mcPr>
                                    <m:count m:val="3"/>
                                    <m:mcJc m:val="center"/>
                                  </m:mcPr>
                                </m:mc>
                              </m:mcs>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mPr>
                            <m:mr>
                              <m:e>
                                <m:sSub>
                                  <m:sSubPr>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400" i="1">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400" i="1">
                                        <a:latin typeface="Cambria Math" panose="02040503050406030204" pitchFamily="18" charset="0"/>
                                        <a:ea typeface="宋体" panose="02010600030101010101" pitchFamily="2" charset="-122"/>
                                        <a:cs typeface="Times New Roman" panose="02020603050405020304" pitchFamily="18" charset="0"/>
                                      </a:rPr>
                                      <m:t>1</m:t>
                                    </m:r>
                                  </m:sub>
                                </m:sSub>
                              </m:e>
                              <m:e>
                                <m:sSub>
                                  <m:sSubPr>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400" i="1">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400" i="1">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400" i="1">
                                    <a:latin typeface="Cambria Math" panose="02040503050406030204" pitchFamily="18" charset="0"/>
                                    <a:ea typeface="宋体" panose="02010600030101010101" pitchFamily="2" charset="-122"/>
                                    <a:cs typeface="Times New Roman" panose="02020603050405020304" pitchFamily="18" charset="0"/>
                                  </a:rPr>
                                  <m:t>     ⋯</m:t>
                                </m:r>
                              </m:e>
                              <m:e>
                                <m:sSub>
                                  <m:sSubPr>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400" i="1">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400" i="1">
                                        <a:latin typeface="Cambria Math" panose="02040503050406030204" pitchFamily="18" charset="0"/>
                                        <a:ea typeface="宋体" panose="02010600030101010101" pitchFamily="2" charset="-122"/>
                                        <a:cs typeface="Times New Roman" panose="02020603050405020304" pitchFamily="18" charset="0"/>
                                      </a:rPr>
                                      <m:t>𝑍</m:t>
                                    </m:r>
                                  </m:sub>
                                </m:sSub>
                              </m:e>
                            </m:mr>
                          </m:m>
                        </m:e>
                      </m:d>
                      <m:r>
                        <a:rPr lang="en-US" altLang="zh-CN" sz="1400" i="1">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400" i="1">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1400" i="1">
                              <a:latin typeface="Cambria Math" panose="02040503050406030204" pitchFamily="18" charset="0"/>
                              <a:ea typeface="宋体" panose="02010600030101010101" pitchFamily="2" charset="-122"/>
                              <a:cs typeface="Times New Roman" panose="02020603050405020304" pitchFamily="18" charset="0"/>
                            </a:rPr>
                            <m:t>𝑧</m:t>
                          </m:r>
                        </m:sub>
                      </m:sSub>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dPr>
                        <m:e>
                          <m:m>
                            <m:mPr>
                              <m:mcs>
                                <m:mc>
                                  <m:mcPr>
                                    <m:count m:val="3"/>
                                    <m:mcJc m:val="center"/>
                                  </m:mcPr>
                                </m:mc>
                              </m:mcs>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mPr>
                            <m:mr>
                              <m:e>
                                <m:sSubSup>
                                  <m:sSubSupPr>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1400" i="1">
                                        <a:latin typeface="Cambria Math" panose="02040503050406030204" pitchFamily="18" charset="0"/>
                                        <a:ea typeface="宋体" panose="02010600030101010101" pitchFamily="2" charset="-122"/>
                                        <a:cs typeface="Times New Roman" panose="02020603050405020304" pitchFamily="18" charset="0"/>
                                      </a:rPr>
                                      <m:t>1−</m:t>
                                    </m:r>
                                    <m:r>
                                      <a:rPr lang="en-US" altLang="zh-CN" sz="1400" i="1">
                                        <a:latin typeface="Cambria Math" panose="02040503050406030204" pitchFamily="18" charset="0"/>
                                        <a:ea typeface="宋体" panose="02010600030101010101" pitchFamily="2" charset="-122"/>
                                        <a:cs typeface="Times New Roman" panose="02020603050405020304" pitchFamily="18" charset="0"/>
                                      </a:rPr>
                                      <m:t>𝜓</m:t>
                                    </m:r>
                                  </m:e>
                                  <m:sub>
                                    <m:r>
                                      <a:rPr lang="en-US" altLang="zh-CN" sz="1400" i="1">
                                        <a:latin typeface="Cambria Math" panose="02040503050406030204" pitchFamily="18" charset="0"/>
                                        <a:ea typeface="宋体" panose="02010600030101010101" pitchFamily="2" charset="-122"/>
                                        <a:cs typeface="Times New Roman" panose="02020603050405020304" pitchFamily="18" charset="0"/>
                                      </a:rPr>
                                      <m:t>1,1</m:t>
                                    </m:r>
                                  </m:sub>
                                  <m:sup>
                                    <m:r>
                                      <a:rPr lang="en-US" altLang="zh-CN" sz="1400" i="1">
                                        <a:latin typeface="Cambria Math" panose="02040503050406030204" pitchFamily="18" charset="0"/>
                                        <a:ea typeface="宋体" panose="02010600030101010101" pitchFamily="2" charset="-122"/>
                                        <a:cs typeface="Times New Roman" panose="02020603050405020304" pitchFamily="18" charset="0"/>
                                      </a:rPr>
                                      <m:t>0</m:t>
                                    </m:r>
                                  </m:sup>
                                </m:sSubSup>
                              </m:e>
                              <m:e>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e>
                              <m:e>
                                <m:sSubSup>
                                  <m:sSubSupPr>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1400" i="1">
                                        <a:latin typeface="Cambria Math" panose="02040503050406030204" pitchFamily="18" charset="0"/>
                                        <a:ea typeface="宋体" panose="02010600030101010101" pitchFamily="2" charset="-122"/>
                                        <a:cs typeface="Times New Roman" panose="02020603050405020304" pitchFamily="18" charset="0"/>
                                      </a:rPr>
                                      <m:t>1−</m:t>
                                    </m:r>
                                    <m:r>
                                      <a:rPr lang="en-US" altLang="zh-CN" sz="1400" i="1">
                                        <a:latin typeface="Cambria Math" panose="02040503050406030204" pitchFamily="18" charset="0"/>
                                        <a:ea typeface="宋体" panose="02010600030101010101" pitchFamily="2" charset="-122"/>
                                        <a:cs typeface="Times New Roman" panose="02020603050405020304" pitchFamily="18" charset="0"/>
                                      </a:rPr>
                                      <m:t>𝜓</m:t>
                                    </m:r>
                                  </m:e>
                                  <m:sub>
                                    <m:r>
                                      <a:rPr lang="en-US" altLang="zh-CN" sz="1400" i="1">
                                        <a:latin typeface="Cambria Math" panose="02040503050406030204" pitchFamily="18" charset="0"/>
                                        <a:ea typeface="宋体" panose="02010600030101010101" pitchFamily="2" charset="-122"/>
                                        <a:cs typeface="Times New Roman" panose="02020603050405020304" pitchFamily="18" charset="0"/>
                                      </a:rPr>
                                      <m:t>1,</m:t>
                                    </m:r>
                                    <m:r>
                                      <a:rPr lang="en-US" altLang="zh-CN" sz="1400" i="1">
                                        <a:latin typeface="Cambria Math" panose="02040503050406030204" pitchFamily="18" charset="0"/>
                                        <a:ea typeface="宋体" panose="02010600030101010101" pitchFamily="2" charset="-122"/>
                                        <a:cs typeface="Times New Roman" panose="02020603050405020304" pitchFamily="18" charset="0"/>
                                      </a:rPr>
                                      <m:t>𝐹</m:t>
                                    </m:r>
                                  </m:sub>
                                  <m:sup>
                                    <m:r>
                                      <a:rPr lang="en-US" altLang="zh-CN" sz="1400" i="1">
                                        <a:latin typeface="Cambria Math" panose="02040503050406030204" pitchFamily="18" charset="0"/>
                                        <a:ea typeface="宋体" panose="02010600030101010101" pitchFamily="2" charset="-122"/>
                                        <a:cs typeface="Times New Roman" panose="02020603050405020304" pitchFamily="18" charset="0"/>
                                      </a:rPr>
                                      <m:t>0</m:t>
                                    </m:r>
                                  </m:sup>
                                </m:sSubSup>
                              </m:e>
                            </m:mr>
                            <m:mr>
                              <m:e>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e>
                              <m:e>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e>
                              <m:e>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e>
                            </m:mr>
                            <m:mr>
                              <m:e>
                                <m:sSubSup>
                                  <m:sSubSupPr>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1400" i="1">
                                        <a:latin typeface="Cambria Math" panose="02040503050406030204" pitchFamily="18" charset="0"/>
                                        <a:ea typeface="宋体" panose="02010600030101010101" pitchFamily="2" charset="-122"/>
                                        <a:cs typeface="Times New Roman" panose="02020603050405020304" pitchFamily="18" charset="0"/>
                                      </a:rPr>
                                      <m:t>1−</m:t>
                                    </m:r>
                                    <m:r>
                                      <a:rPr lang="en-US" altLang="zh-CN" sz="1400" i="1">
                                        <a:latin typeface="Cambria Math" panose="02040503050406030204" pitchFamily="18" charset="0"/>
                                        <a:ea typeface="宋体" panose="02010600030101010101" pitchFamily="2" charset="-122"/>
                                        <a:cs typeface="Times New Roman" panose="02020603050405020304" pitchFamily="18" charset="0"/>
                                      </a:rPr>
                                      <m:t>𝜓</m:t>
                                    </m:r>
                                  </m:e>
                                  <m:sub>
                                    <m:r>
                                      <a:rPr lang="en-US" altLang="zh-CN" sz="1400" i="1">
                                        <a:latin typeface="Cambria Math" panose="02040503050406030204" pitchFamily="18" charset="0"/>
                                        <a:ea typeface="宋体" panose="02010600030101010101" pitchFamily="2" charset="-122"/>
                                        <a:cs typeface="Times New Roman" panose="02020603050405020304" pitchFamily="18" charset="0"/>
                                      </a:rPr>
                                      <m:t>𝑅</m:t>
                                    </m:r>
                                    <m:r>
                                      <a:rPr lang="en-US" altLang="zh-CN" sz="1400"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400" i="1">
                                        <a:latin typeface="Cambria Math" panose="02040503050406030204" pitchFamily="18" charset="0"/>
                                        <a:ea typeface="宋体" panose="02010600030101010101" pitchFamily="2" charset="-122"/>
                                        <a:cs typeface="Times New Roman" panose="02020603050405020304" pitchFamily="18" charset="0"/>
                                      </a:rPr>
                                      <m:t>0</m:t>
                                    </m:r>
                                  </m:sup>
                                </m:sSubSup>
                              </m:e>
                              <m:e>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e>
                              <m:e>
                                <m:sSubSup>
                                  <m:sSubSupPr>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1400" i="1">
                                        <a:latin typeface="Cambria Math" panose="02040503050406030204" pitchFamily="18" charset="0"/>
                                        <a:ea typeface="宋体" panose="02010600030101010101" pitchFamily="2" charset="-122"/>
                                        <a:cs typeface="Times New Roman" panose="02020603050405020304" pitchFamily="18" charset="0"/>
                                      </a:rPr>
                                      <m:t>1−</m:t>
                                    </m:r>
                                    <m:r>
                                      <a:rPr lang="en-US" altLang="zh-CN" sz="1400" i="1">
                                        <a:latin typeface="Cambria Math" panose="02040503050406030204" pitchFamily="18" charset="0"/>
                                        <a:ea typeface="宋体" panose="02010600030101010101" pitchFamily="2" charset="-122"/>
                                        <a:cs typeface="Times New Roman" panose="02020603050405020304" pitchFamily="18" charset="0"/>
                                      </a:rPr>
                                      <m:t>𝜓</m:t>
                                    </m:r>
                                  </m:e>
                                  <m:sub>
                                    <m:r>
                                      <a:rPr lang="en-US" altLang="zh-CN" sz="1400" i="1">
                                        <a:latin typeface="Cambria Math" panose="02040503050406030204" pitchFamily="18" charset="0"/>
                                        <a:ea typeface="宋体" panose="02010600030101010101" pitchFamily="2" charset="-122"/>
                                        <a:cs typeface="Times New Roman" panose="02020603050405020304" pitchFamily="18" charset="0"/>
                                      </a:rPr>
                                      <m:t>𝑅</m:t>
                                    </m:r>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latin typeface="Cambria Math" panose="02040503050406030204" pitchFamily="18" charset="0"/>
                                        <a:ea typeface="宋体" panose="02010600030101010101" pitchFamily="2" charset="-122"/>
                                        <a:cs typeface="Times New Roman" panose="02020603050405020304" pitchFamily="18" charset="0"/>
                                      </a:rPr>
                                      <m:t>𝐹</m:t>
                                    </m:r>
                                  </m:sub>
                                  <m:sup>
                                    <m:r>
                                      <a:rPr lang="en-US" altLang="zh-CN" sz="1400" i="1">
                                        <a:latin typeface="Cambria Math" panose="02040503050406030204" pitchFamily="18" charset="0"/>
                                        <a:ea typeface="宋体" panose="02010600030101010101" pitchFamily="2" charset="-122"/>
                                        <a:cs typeface="Times New Roman" panose="02020603050405020304" pitchFamily="18" charset="0"/>
                                      </a:rPr>
                                      <m:t>0</m:t>
                                    </m:r>
                                  </m:sup>
                                </m:sSubSup>
                              </m:e>
                            </m:mr>
                          </m:m>
                          <m:r>
                            <a:rPr lang="en-US" altLang="zh-CN" sz="1400" i="1">
                              <a:latin typeface="Cambria Math" panose="02040503050406030204" pitchFamily="18" charset="0"/>
                              <a:ea typeface="宋体" panose="02010600030101010101" pitchFamily="2" charset="-122"/>
                              <a:cs typeface="Times New Roman" panose="02020603050405020304" pitchFamily="18" charset="0"/>
                            </a:rPr>
                            <m:t> </m:t>
                          </m:r>
                          <m:m>
                            <m:mPr>
                              <m:mcs>
                                <m:mc>
                                  <m:mcPr>
                                    <m:count m:val="3"/>
                                    <m:mcJc m:val="center"/>
                                  </m:mcPr>
                                </m:mc>
                              </m:mcs>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mPr>
                            <m:mr>
                              <m:e>
                                <m:sSubSup>
                                  <m:sSubSupPr>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1400" i="1">
                                        <a:latin typeface="Cambria Math" panose="02040503050406030204" pitchFamily="18" charset="0"/>
                                        <a:ea typeface="宋体" panose="02010600030101010101" pitchFamily="2" charset="-122"/>
                                        <a:cs typeface="Times New Roman" panose="02020603050405020304" pitchFamily="18" charset="0"/>
                                      </a:rPr>
                                      <m:t>𝓍</m:t>
                                    </m:r>
                                  </m:e>
                                  <m:sub>
                                    <m:r>
                                      <a:rPr lang="en-US" altLang="zh-CN" sz="1400" i="1">
                                        <a:latin typeface="Cambria Math" panose="02040503050406030204" pitchFamily="18" charset="0"/>
                                        <a:ea typeface="宋体" panose="02010600030101010101" pitchFamily="2" charset="-122"/>
                                        <a:cs typeface="Times New Roman" panose="02020603050405020304" pitchFamily="18" charset="0"/>
                                      </a:rPr>
                                      <m:t>1,1,</m:t>
                                    </m:r>
                                    <m:r>
                                      <a:rPr lang="en-US" altLang="zh-CN" sz="1400" i="1">
                                        <a:latin typeface="Cambria Math" panose="02040503050406030204" pitchFamily="18" charset="0"/>
                                        <a:ea typeface="宋体" panose="02010600030101010101" pitchFamily="2" charset="-122"/>
                                        <a:cs typeface="Times New Roman" panose="02020603050405020304" pitchFamily="18" charset="0"/>
                                      </a:rPr>
                                      <m:t>𝑧</m:t>
                                    </m:r>
                                  </m:sub>
                                  <m:sup>
                                    <m:r>
                                      <a:rPr lang="en-US" altLang="zh-CN" sz="1400" i="1">
                                        <a:latin typeface="Cambria Math" panose="02040503050406030204" pitchFamily="18" charset="0"/>
                                        <a:ea typeface="宋体" panose="02010600030101010101" pitchFamily="2" charset="-122"/>
                                        <a:cs typeface="Times New Roman" panose="02020603050405020304" pitchFamily="18" charset="0"/>
                                      </a:rPr>
                                      <m:t>𝑡</m:t>
                                    </m:r>
                                  </m:sup>
                                </m:sSubSup>
                              </m:e>
                              <m:e>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e>
                              <m:e>
                                <m:sSubSup>
                                  <m:sSubSupPr>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1400" i="1">
                                        <a:latin typeface="Cambria Math" panose="02040503050406030204" pitchFamily="18" charset="0"/>
                                        <a:ea typeface="宋体" panose="02010600030101010101" pitchFamily="2" charset="-122"/>
                                        <a:cs typeface="Times New Roman" panose="02020603050405020304" pitchFamily="18" charset="0"/>
                                      </a:rPr>
                                      <m:t>𝓍</m:t>
                                    </m:r>
                                  </m:e>
                                  <m:sub>
                                    <m:r>
                                      <a:rPr lang="en-US" altLang="zh-CN" sz="1400" i="1">
                                        <a:latin typeface="Cambria Math" panose="02040503050406030204" pitchFamily="18" charset="0"/>
                                        <a:ea typeface="宋体" panose="02010600030101010101" pitchFamily="2" charset="-122"/>
                                        <a:cs typeface="Times New Roman" panose="02020603050405020304" pitchFamily="18" charset="0"/>
                                      </a:rPr>
                                      <m:t>1,</m:t>
                                    </m:r>
                                    <m:r>
                                      <a:rPr lang="en-US" altLang="zh-CN" sz="1400" i="1">
                                        <a:latin typeface="Cambria Math" panose="02040503050406030204" pitchFamily="18" charset="0"/>
                                        <a:ea typeface="宋体" panose="02010600030101010101" pitchFamily="2" charset="-122"/>
                                        <a:cs typeface="Times New Roman" panose="02020603050405020304" pitchFamily="18" charset="0"/>
                                      </a:rPr>
                                      <m:t>𝐹</m:t>
                                    </m:r>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latin typeface="Cambria Math" panose="02040503050406030204" pitchFamily="18" charset="0"/>
                                        <a:ea typeface="宋体" panose="02010600030101010101" pitchFamily="2" charset="-122"/>
                                        <a:cs typeface="Times New Roman" panose="02020603050405020304" pitchFamily="18" charset="0"/>
                                      </a:rPr>
                                      <m:t>𝑧</m:t>
                                    </m:r>
                                  </m:sub>
                                  <m:sup>
                                    <m:r>
                                      <a:rPr lang="en-US" altLang="zh-CN" sz="1400" i="1">
                                        <a:latin typeface="Cambria Math" panose="02040503050406030204" pitchFamily="18" charset="0"/>
                                        <a:ea typeface="宋体" panose="02010600030101010101" pitchFamily="2" charset="-122"/>
                                        <a:cs typeface="Times New Roman" panose="02020603050405020304" pitchFamily="18" charset="0"/>
                                      </a:rPr>
                                      <m:t>𝑡</m:t>
                                    </m:r>
                                  </m:sup>
                                </m:sSubSup>
                              </m:e>
                            </m:mr>
                            <m:mr>
                              <m:e>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e>
                              <m:e>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e>
                              <m:e>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e>
                            </m:mr>
                            <m:mr>
                              <m:e>
                                <m:sSubSup>
                                  <m:sSubSupPr>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1400" i="1">
                                        <a:latin typeface="Cambria Math" panose="02040503050406030204" pitchFamily="18" charset="0"/>
                                        <a:ea typeface="宋体" panose="02010600030101010101" pitchFamily="2" charset="-122"/>
                                        <a:cs typeface="Times New Roman" panose="02020603050405020304" pitchFamily="18" charset="0"/>
                                      </a:rPr>
                                      <m:t>𝓍</m:t>
                                    </m:r>
                                  </m:e>
                                  <m:sub>
                                    <m:r>
                                      <a:rPr lang="en-US" altLang="zh-CN" sz="1400" i="1">
                                        <a:latin typeface="Cambria Math" panose="02040503050406030204" pitchFamily="18" charset="0"/>
                                        <a:ea typeface="宋体" panose="02010600030101010101" pitchFamily="2" charset="-122"/>
                                        <a:cs typeface="Times New Roman" panose="02020603050405020304" pitchFamily="18" charset="0"/>
                                      </a:rPr>
                                      <m:t>𝑄</m:t>
                                    </m:r>
                                    <m:r>
                                      <a:rPr lang="en-US" altLang="zh-CN" sz="1400" i="1">
                                        <a:latin typeface="Cambria Math" panose="02040503050406030204" pitchFamily="18" charset="0"/>
                                        <a:ea typeface="宋体" panose="02010600030101010101" pitchFamily="2" charset="-122"/>
                                        <a:cs typeface="Times New Roman" panose="02020603050405020304" pitchFamily="18" charset="0"/>
                                      </a:rPr>
                                      <m:t>,1,</m:t>
                                    </m:r>
                                    <m:r>
                                      <a:rPr lang="en-US" altLang="zh-CN" sz="1400" i="1">
                                        <a:latin typeface="Cambria Math" panose="02040503050406030204" pitchFamily="18" charset="0"/>
                                        <a:ea typeface="宋体" panose="02010600030101010101" pitchFamily="2" charset="-122"/>
                                        <a:cs typeface="Times New Roman" panose="02020603050405020304" pitchFamily="18" charset="0"/>
                                      </a:rPr>
                                      <m:t>𝑧</m:t>
                                    </m:r>
                                  </m:sub>
                                  <m:sup>
                                    <m:r>
                                      <a:rPr lang="en-US" altLang="zh-CN" sz="1400" i="1">
                                        <a:latin typeface="Cambria Math" panose="02040503050406030204" pitchFamily="18" charset="0"/>
                                        <a:ea typeface="宋体" panose="02010600030101010101" pitchFamily="2" charset="-122"/>
                                        <a:cs typeface="Times New Roman" panose="02020603050405020304" pitchFamily="18" charset="0"/>
                                      </a:rPr>
                                      <m:t>𝑡</m:t>
                                    </m:r>
                                  </m:sup>
                                </m:sSubSup>
                              </m:e>
                              <m:e>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e>
                              <m:e>
                                <m:sSubSup>
                                  <m:sSubSupPr>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1400" i="1">
                                        <a:latin typeface="Cambria Math" panose="02040503050406030204" pitchFamily="18" charset="0"/>
                                        <a:ea typeface="宋体" panose="02010600030101010101" pitchFamily="2" charset="-122"/>
                                        <a:cs typeface="Times New Roman" panose="02020603050405020304" pitchFamily="18" charset="0"/>
                                      </a:rPr>
                                      <m:t>𝓍</m:t>
                                    </m:r>
                                  </m:e>
                                  <m:sub>
                                    <m:r>
                                      <a:rPr lang="en-US" altLang="zh-CN" sz="1400" i="1">
                                        <a:latin typeface="Cambria Math" panose="02040503050406030204" pitchFamily="18" charset="0"/>
                                        <a:ea typeface="宋体" panose="02010600030101010101" pitchFamily="2" charset="-122"/>
                                        <a:cs typeface="Times New Roman" panose="02020603050405020304" pitchFamily="18" charset="0"/>
                                      </a:rPr>
                                      <m:t>𝑄</m:t>
                                    </m:r>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latin typeface="Cambria Math" panose="02040503050406030204" pitchFamily="18" charset="0"/>
                                        <a:ea typeface="宋体" panose="02010600030101010101" pitchFamily="2" charset="-122"/>
                                        <a:cs typeface="Times New Roman" panose="02020603050405020304" pitchFamily="18" charset="0"/>
                                      </a:rPr>
                                      <m:t>𝐹</m:t>
                                    </m:r>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latin typeface="Cambria Math" panose="02040503050406030204" pitchFamily="18" charset="0"/>
                                        <a:ea typeface="宋体" panose="02010600030101010101" pitchFamily="2" charset="-122"/>
                                        <a:cs typeface="Times New Roman" panose="02020603050405020304" pitchFamily="18" charset="0"/>
                                      </a:rPr>
                                      <m:t>𝑧</m:t>
                                    </m:r>
                                  </m:sub>
                                  <m:sup>
                                    <m:r>
                                      <a:rPr lang="en-US" altLang="zh-CN" sz="1400" i="1">
                                        <a:latin typeface="Cambria Math" panose="02040503050406030204" pitchFamily="18" charset="0"/>
                                        <a:ea typeface="宋体" panose="02010600030101010101" pitchFamily="2" charset="-122"/>
                                        <a:cs typeface="Times New Roman" panose="02020603050405020304" pitchFamily="18" charset="0"/>
                                      </a:rPr>
                                      <m:t>𝑡</m:t>
                                    </m:r>
                                  </m:sup>
                                </m:sSubSup>
                              </m:e>
                            </m:mr>
                          </m:m>
                        </m:e>
                      </m:d>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400" i="1" dirty="0">
                  <a:latin typeface="Cambria Math" panose="02040503050406030204" pitchFamily="18" charset="0"/>
                  <a:ea typeface="宋体" panose="02010600030101010101" pitchFamily="2" charset="-122"/>
                  <a:cs typeface="Times New Roman" panose="02020603050405020304" pitchFamily="18" charset="0"/>
                </a:endParaRPr>
              </a:p>
              <a:p>
                <a:pPr marL="229194" indent="-229194">
                  <a:lnSpc>
                    <a:spcPct val="150000"/>
                  </a:lnSpc>
                  <a:spcBef>
                    <a:spcPts val="602"/>
                  </a:spcBef>
                  <a:buFont typeface="Wingdings" panose="05000000000000000000" pitchFamily="2" charset="2"/>
                  <a:buChar char="n"/>
                </a:pPr>
                <a:r>
                  <a:rPr lang="en-US" altLang="zh-CN" sz="1805" dirty="0">
                    <a:solidFill>
                      <a:schemeClr val="tx1"/>
                    </a:solidFill>
                    <a:latin typeface="宋体" panose="02010600030101010101" pitchFamily="2" charset="-122"/>
                    <a:ea typeface="宋体" panose="02010600030101010101" pitchFamily="2" charset="-122"/>
                    <a:cs typeface="Times New Roman" panose="02020603050405020304" pitchFamily="18" charset="0"/>
                  </a:rPr>
                  <a:t>b) Action Definition: </a:t>
                </a:r>
                <a:r>
                  <a:rPr lang="zh-CN" altLang="en-US" sz="1805" b="1" dirty="0">
                    <a:solidFill>
                      <a:schemeClr val="tx1"/>
                    </a:solidFill>
                    <a:latin typeface="宋体" panose="02010600030101010101" pitchFamily="2" charset="-122"/>
                    <a:ea typeface="宋体" panose="02010600030101010101" pitchFamily="2" charset="-122"/>
                    <a:cs typeface="Times New Roman" panose="02020603050405020304" pitchFamily="18" charset="0"/>
                  </a:rPr>
                  <a:t>动作空间为所有</a:t>
                </a:r>
                <a:r>
                  <a:rPr lang="en-US" altLang="zh-CN" sz="1805" b="1" dirty="0">
                    <a:solidFill>
                      <a:schemeClr val="tx1"/>
                    </a:solidFill>
                    <a:latin typeface="宋体" panose="02010600030101010101" pitchFamily="2" charset="-122"/>
                    <a:ea typeface="宋体" panose="02010600030101010101" pitchFamily="2" charset="-122"/>
                    <a:cs typeface="Times New Roman" panose="02020603050405020304" pitchFamily="18" charset="0"/>
                  </a:rPr>
                  <a:t>LEO</a:t>
                </a:r>
                <a:r>
                  <a:rPr lang="zh-CN" altLang="en-US" sz="1805" b="1" dirty="0">
                    <a:solidFill>
                      <a:schemeClr val="tx1"/>
                    </a:solidFill>
                    <a:latin typeface="宋体" panose="02010600030101010101" pitchFamily="2" charset="-122"/>
                    <a:ea typeface="宋体" panose="02010600030101010101" pitchFamily="2" charset="-122"/>
                    <a:cs typeface="Times New Roman" panose="02020603050405020304" pitchFamily="18" charset="0"/>
                  </a:rPr>
                  <a:t>卫星缓存内容决策</a:t>
                </a:r>
                <a:r>
                  <a:rPr lang="zh-CN" altLang="en-US" sz="1805" dirty="0">
                    <a:solidFill>
                      <a:schemeClr val="tx1"/>
                    </a:solidFill>
                    <a:latin typeface="宋体" panose="02010600030101010101" pitchFamily="2" charset="-122"/>
                    <a:ea typeface="宋体" panose="02010600030101010101" pitchFamily="2" charset="-122"/>
                    <a:cs typeface="Times New Roman" panose="02020603050405020304" pitchFamily="18" charset="0"/>
                  </a:rPr>
                  <a:t>，缓存控制</a:t>
                </a:r>
                <a:r>
                  <a:rPr lang="en-US" altLang="zh-CN" sz="1805" dirty="0">
                    <a:solidFill>
                      <a:schemeClr val="tx1"/>
                    </a:solidFill>
                    <a:latin typeface="宋体" panose="02010600030101010101" pitchFamily="2" charset="-122"/>
                    <a:ea typeface="宋体" panose="02010600030101010101" pitchFamily="2" charset="-122"/>
                    <a:cs typeface="Times New Roman" panose="02020603050405020304" pitchFamily="18" charset="0"/>
                  </a:rPr>
                  <a:t>&amp;</a:t>
                </a:r>
                <a:r>
                  <a:rPr lang="zh-CN" altLang="en-US" sz="1805" dirty="0">
                    <a:solidFill>
                      <a:schemeClr val="tx1"/>
                    </a:solidFill>
                    <a:latin typeface="宋体" panose="02010600030101010101" pitchFamily="2" charset="-122"/>
                    <a:ea typeface="宋体" panose="02010600030101010101" pitchFamily="2" charset="-122"/>
                    <a:cs typeface="Times New Roman" panose="02020603050405020304" pitchFamily="18" charset="0"/>
                  </a:rPr>
                  <a:t>智能平面中的</a:t>
                </a:r>
                <a:r>
                  <a:rPr lang="en-US" altLang="zh-CN" sz="1805" dirty="0">
                    <a:solidFill>
                      <a:schemeClr val="tx1"/>
                    </a:solidFill>
                    <a:latin typeface="宋体" panose="02010600030101010101" pitchFamily="2" charset="-122"/>
                    <a:ea typeface="宋体" panose="02010600030101010101" pitchFamily="2" charset="-122"/>
                    <a:cs typeface="Times New Roman" panose="02020603050405020304" pitchFamily="18" charset="0"/>
                  </a:rPr>
                  <a:t>MEO</a:t>
                </a:r>
                <a:r>
                  <a:rPr lang="zh-CN" altLang="en-US" sz="1805" dirty="0">
                    <a:solidFill>
                      <a:schemeClr val="tx1"/>
                    </a:solidFill>
                    <a:latin typeface="宋体" panose="02010600030101010101" pitchFamily="2" charset="-122"/>
                    <a:ea typeface="宋体" panose="02010600030101010101" pitchFamily="2" charset="-122"/>
                    <a:cs typeface="Times New Roman" panose="02020603050405020304" pitchFamily="18" charset="0"/>
                  </a:rPr>
                  <a:t>卫星需要根据当前服务周期</a:t>
                </a:r>
                <a14:m>
                  <m:oMath xmlns:m="http://schemas.openxmlformats.org/officeDocument/2006/math">
                    <m:r>
                      <a:rPr lang="en-US" altLang="zh-CN" sz="1805" i="1"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805" dirty="0">
                    <a:solidFill>
                      <a:schemeClr val="tx1"/>
                    </a:solidFill>
                    <a:latin typeface="宋体" panose="02010600030101010101" pitchFamily="2" charset="-122"/>
                    <a:ea typeface="宋体" panose="02010600030101010101" pitchFamily="2" charset="-122"/>
                    <a:cs typeface="Times New Roman" panose="02020603050405020304" pitchFamily="18" charset="0"/>
                  </a:rPr>
                  <a:t>时状态</a:t>
                </a:r>
                <a14:m>
                  <m:oMath xmlns:m="http://schemas.openxmlformats.org/officeDocument/2006/math">
                    <m:sSubSup>
                      <m:sSubSupPr>
                        <m:ctrlPr>
                          <a:rPr lang="zh-CN" altLang="zh-CN" sz="2000" i="1" smtClean="0">
                            <a:effectLst/>
                            <a:latin typeface="Cambria Math" panose="02040503050406030204" pitchFamily="18" charset="0"/>
                            <a:ea typeface="Cambria Math" panose="02040503050406030204" pitchFamily="18" charset="0"/>
                          </a:rPr>
                        </m:ctrlPr>
                      </m:sSubSupPr>
                      <m:e>
                        <m:acc>
                          <m:accPr>
                            <m:chr m:val="̅"/>
                            <m:ctrlPr>
                              <a:rPr lang="zh-CN" altLang="zh-CN" sz="2000" i="1">
                                <a:effectLst/>
                                <a:latin typeface="Cambria Math" panose="02040503050406030204" pitchFamily="18" charset="0"/>
                                <a:ea typeface="Cambria Math" panose="02040503050406030204" pitchFamily="18" charset="0"/>
                              </a:rPr>
                            </m:ctrlPr>
                          </m:accPr>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s</m:t>
                            </m:r>
                          </m:e>
                        </m:acc>
                      </m:e>
                      <m:sub>
                        <m:sSup>
                          <m:sSupPr>
                            <m:ctrlPr>
                              <a:rPr lang="zh-CN" altLang="zh-CN" sz="2000"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𝒟</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𝑦</m:t>
                            </m:r>
                          </m:sup>
                        </m:sSup>
                      </m:sub>
                      <m:sup>
                        <m:d>
                          <m:dPr>
                            <m:ctrlPr>
                              <a:rPr lang="zh-CN" altLang="zh-CN" sz="2000" i="1">
                                <a:effectLst/>
                                <a:latin typeface="Cambria Math" panose="02040503050406030204" pitchFamily="18" charset="0"/>
                                <a:ea typeface="Cambria Math" panose="02040503050406030204" pitchFamily="18" charset="0"/>
                              </a:rPr>
                            </m:ctrlPr>
                          </m:dPr>
                          <m:e>
                            <m:r>
                              <m:rPr>
                                <m:sty m:val="p"/>
                              </m:rPr>
                              <a:rPr lang="en-US" altLang="zh-CN" sz="1800">
                                <a:effectLst/>
                                <a:latin typeface="Cambria Math" panose="02040503050406030204" pitchFamily="18" charset="0"/>
                                <a:ea typeface="宋体" panose="02010600030101010101" pitchFamily="2" charset="-122"/>
                                <a:cs typeface="Times New Roman" panose="02020603050405020304" pitchFamily="18" charset="0"/>
                              </a:rPr>
                              <m:t>t</m:t>
                            </m:r>
                          </m:e>
                        </m:d>
                      </m:sup>
                    </m:sSubSup>
                  </m:oMath>
                </a14:m>
                <a:r>
                  <a:rPr lang="zh-CN" altLang="en-US" sz="1805" dirty="0">
                    <a:solidFill>
                      <a:schemeClr val="tx1"/>
                    </a:solidFill>
                    <a:latin typeface="宋体" panose="02010600030101010101" pitchFamily="2" charset="-122"/>
                    <a:ea typeface="宋体" panose="02010600030101010101" pitchFamily="2" charset="-122"/>
                    <a:cs typeface="Times New Roman" panose="02020603050405020304" pitchFamily="18" charset="0"/>
                  </a:rPr>
                  <a:t>来决策内容缓存放置。</a:t>
                </a:r>
                <a:endParaRPr lang="en-US" altLang="zh-CN" sz="1203" i="1" dirty="0">
                  <a:solidFill>
                    <a:schemeClr val="tx1"/>
                  </a:solidFill>
                  <a:latin typeface="宋体" panose="02010600030101010101" pitchFamily="2" charset="-122"/>
                  <a:ea typeface="宋体" panose="02010600030101010101" pitchFamily="2" charset="-122"/>
                </a:endParaRPr>
              </a:p>
              <a:p>
                <a:pPr/>
                <a14:m>
                  <m:oMathPara xmlns:m="http://schemas.openxmlformats.org/officeDocument/2006/math">
                    <m:oMathParaPr>
                      <m:jc m:val="centerGroup"/>
                    </m:oMathParaPr>
                    <m:oMath xmlns:m="http://schemas.openxmlformats.org/officeDocument/2006/math">
                      <m:sSubSup>
                        <m:sSubSupPr>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1400" i="1">
                              <a:latin typeface="Cambria Math" panose="02040503050406030204" pitchFamily="18" charset="0"/>
                              <a:ea typeface="宋体" panose="02010600030101010101" pitchFamily="2" charset="-122"/>
                              <a:cs typeface="Times New Roman" panose="02020603050405020304" pitchFamily="18" charset="0"/>
                            </a:rPr>
                            <m:t>𝑎</m:t>
                          </m:r>
                        </m:e>
                        <m:sub>
                          <m:sSup>
                            <m:sSupPr>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400" i="1">
                                  <a:latin typeface="Cambria Math" panose="02040503050406030204" pitchFamily="18" charset="0"/>
                                  <a:ea typeface="宋体" panose="02010600030101010101" pitchFamily="2" charset="-122"/>
                                  <a:cs typeface="Times New Roman" panose="02020603050405020304" pitchFamily="18" charset="0"/>
                                </a:rPr>
                                <m:t>𝒟</m:t>
                              </m:r>
                            </m:e>
                            <m:sup>
                              <m:r>
                                <a:rPr lang="en-US" altLang="zh-CN" sz="1400" i="1">
                                  <a:latin typeface="Cambria Math" panose="02040503050406030204" pitchFamily="18" charset="0"/>
                                  <a:ea typeface="宋体" panose="02010600030101010101" pitchFamily="2" charset="-122"/>
                                  <a:cs typeface="Times New Roman" panose="02020603050405020304" pitchFamily="18" charset="0"/>
                                </a:rPr>
                                <m:t>𝑦</m:t>
                              </m:r>
                            </m:sup>
                          </m:sSup>
                        </m:sub>
                        <m:sup>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dPr>
                        <m:e>
                          <m:m>
                            <m:mPr>
                              <m:mcs>
                                <m:mc>
                                  <m:mcPr>
                                    <m:count m:val="3"/>
                                    <m:mcJc m:val="center"/>
                                  </m:mcPr>
                                </m:mc>
                              </m:mcs>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mPr>
                            <m:mr>
                              <m:e>
                                <m:sSub>
                                  <m:sSubPr>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400" i="1">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400" i="1">
                                        <a:latin typeface="Cambria Math" panose="02040503050406030204" pitchFamily="18" charset="0"/>
                                        <a:ea typeface="宋体" panose="02010600030101010101" pitchFamily="2" charset="-122"/>
                                        <a:cs typeface="Times New Roman" panose="02020603050405020304" pitchFamily="18" charset="0"/>
                                      </a:rPr>
                                      <m:t>1</m:t>
                                    </m:r>
                                  </m:sub>
                                </m:sSub>
                              </m:e>
                              <m:e>
                                <m:sSub>
                                  <m:sSubPr>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400" i="1">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400" i="1">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400" i="1">
                                    <a:latin typeface="Cambria Math" panose="02040503050406030204" pitchFamily="18" charset="0"/>
                                    <a:ea typeface="宋体" panose="02010600030101010101" pitchFamily="2" charset="-122"/>
                                    <a:cs typeface="Times New Roman" panose="02020603050405020304" pitchFamily="18" charset="0"/>
                                  </a:rPr>
                                  <m:t>     ⋯</m:t>
                                </m:r>
                              </m:e>
                              <m:e>
                                <m:sSub>
                                  <m:sSubPr>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400" i="1">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400" i="1">
                                        <a:latin typeface="Cambria Math" panose="02040503050406030204" pitchFamily="18" charset="0"/>
                                        <a:ea typeface="宋体" panose="02010600030101010101" pitchFamily="2" charset="-122"/>
                                        <a:cs typeface="Times New Roman" panose="02020603050405020304" pitchFamily="18" charset="0"/>
                                      </a:rPr>
                                      <m:t>𝐷</m:t>
                                    </m:r>
                                  </m:sub>
                                </m:sSub>
                              </m:e>
                            </m:mr>
                          </m:m>
                        </m:e>
                      </m:d>
                      <m:r>
                        <a:rPr lang="en-US" altLang="zh-CN" sz="1400" i="1">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400" i="1">
                              <a:latin typeface="Cambria Math" panose="02040503050406030204" pitchFamily="18" charset="0"/>
                              <a:ea typeface="宋体" panose="02010600030101010101" pitchFamily="2" charset="-122"/>
                              <a:cs typeface="Times New Roman" panose="02020603050405020304" pitchFamily="18" charset="0"/>
                            </a:rPr>
                            <m:t>𝐴</m:t>
                          </m:r>
                        </m:e>
                        <m:sub>
                          <m:r>
                            <a:rPr lang="en-US" altLang="zh-CN" sz="1400" i="1">
                              <a:latin typeface="Cambria Math" panose="02040503050406030204" pitchFamily="18" charset="0"/>
                              <a:ea typeface="宋体" panose="02010600030101010101" pitchFamily="2" charset="-122"/>
                              <a:cs typeface="Times New Roman" panose="02020603050405020304" pitchFamily="18" charset="0"/>
                            </a:rPr>
                            <m:t>𝑑</m:t>
                          </m:r>
                        </m:sub>
                      </m:sSub>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dPr>
                        <m:e>
                          <m:m>
                            <m:mPr>
                              <m:mcs>
                                <m:mc>
                                  <m:mcPr>
                                    <m:count m:val="3"/>
                                    <m:mcJc m:val="center"/>
                                  </m:mcPr>
                                </m:mc>
                              </m:mcs>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mPr>
                            <m:mr>
                              <m:e>
                                <m:sSubSup>
                                  <m:sSubSupPr>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1400" i="1">
                                        <a:latin typeface="Cambria Math" panose="02040503050406030204" pitchFamily="18" charset="0"/>
                                        <a:ea typeface="宋体" panose="02010600030101010101" pitchFamily="2" charset="-122"/>
                                        <a:cs typeface="Times New Roman" panose="02020603050405020304" pitchFamily="18" charset="0"/>
                                      </a:rPr>
                                      <m:t>𝓍</m:t>
                                    </m:r>
                                  </m:e>
                                  <m:sub>
                                    <m:r>
                                      <a:rPr lang="en-US" altLang="zh-CN" sz="1400" i="1">
                                        <a:latin typeface="Cambria Math" panose="02040503050406030204" pitchFamily="18" charset="0"/>
                                        <a:ea typeface="宋体" panose="02010600030101010101" pitchFamily="2" charset="-122"/>
                                        <a:cs typeface="Times New Roman" panose="02020603050405020304" pitchFamily="18" charset="0"/>
                                      </a:rPr>
                                      <m:t>𝑑</m:t>
                                    </m:r>
                                    <m:r>
                                      <a:rPr lang="en-US" altLang="zh-CN" sz="1400" i="1">
                                        <a:latin typeface="Cambria Math" panose="02040503050406030204" pitchFamily="18" charset="0"/>
                                        <a:ea typeface="宋体" panose="02010600030101010101" pitchFamily="2" charset="-122"/>
                                        <a:cs typeface="Times New Roman" panose="02020603050405020304" pitchFamily="18" charset="0"/>
                                      </a:rPr>
                                      <m:t>,1,1</m:t>
                                    </m:r>
                                  </m:sub>
                                  <m:sup>
                                    <m:r>
                                      <a:rPr lang="en-US" altLang="zh-CN" sz="1400" i="1">
                                        <a:latin typeface="Cambria Math" panose="02040503050406030204" pitchFamily="18" charset="0"/>
                                        <a:ea typeface="宋体" panose="02010600030101010101" pitchFamily="2" charset="-122"/>
                                        <a:cs typeface="Times New Roman" panose="02020603050405020304" pitchFamily="18" charset="0"/>
                                      </a:rPr>
                                      <m:t>𝑡</m:t>
                                    </m:r>
                                  </m:sup>
                                </m:sSubSup>
                              </m:e>
                              <m:e>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e>
                              <m:e>
                                <m:sSubSup>
                                  <m:sSubSupPr>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1400" i="1">
                                        <a:latin typeface="Cambria Math" panose="02040503050406030204" pitchFamily="18" charset="0"/>
                                        <a:ea typeface="宋体" panose="02010600030101010101" pitchFamily="2" charset="-122"/>
                                        <a:cs typeface="Times New Roman" panose="02020603050405020304" pitchFamily="18" charset="0"/>
                                      </a:rPr>
                                      <m:t>𝓍</m:t>
                                    </m:r>
                                  </m:e>
                                  <m:sub>
                                    <m:r>
                                      <a:rPr lang="en-US" altLang="zh-CN" sz="1400" i="1">
                                        <a:latin typeface="Cambria Math" panose="02040503050406030204" pitchFamily="18" charset="0"/>
                                        <a:ea typeface="宋体" panose="02010600030101010101" pitchFamily="2" charset="-122"/>
                                        <a:cs typeface="Times New Roman" panose="02020603050405020304" pitchFamily="18" charset="0"/>
                                      </a:rPr>
                                      <m:t>𝑑</m:t>
                                    </m:r>
                                    <m:r>
                                      <a:rPr lang="en-US" altLang="zh-CN" sz="1400" i="1">
                                        <a:latin typeface="Cambria Math" panose="02040503050406030204" pitchFamily="18" charset="0"/>
                                        <a:ea typeface="宋体" panose="02010600030101010101" pitchFamily="2" charset="-122"/>
                                        <a:cs typeface="Times New Roman" panose="02020603050405020304" pitchFamily="18" charset="0"/>
                                      </a:rPr>
                                      <m:t>,1,</m:t>
                                    </m:r>
                                    <m:r>
                                      <a:rPr lang="en-US" altLang="zh-CN" sz="1400" i="1">
                                        <a:latin typeface="Cambria Math" panose="02040503050406030204" pitchFamily="18" charset="0"/>
                                        <a:ea typeface="宋体" panose="02010600030101010101" pitchFamily="2" charset="-122"/>
                                        <a:cs typeface="Times New Roman" panose="02020603050405020304" pitchFamily="18" charset="0"/>
                                      </a:rPr>
                                      <m:t>𝑧</m:t>
                                    </m:r>
                                  </m:sub>
                                  <m:sup>
                                    <m:r>
                                      <a:rPr lang="en-US" altLang="zh-CN" sz="1400" i="1">
                                        <a:latin typeface="Cambria Math" panose="02040503050406030204" pitchFamily="18" charset="0"/>
                                        <a:ea typeface="宋体" panose="02010600030101010101" pitchFamily="2" charset="-122"/>
                                        <a:cs typeface="Times New Roman" panose="02020603050405020304" pitchFamily="18" charset="0"/>
                                      </a:rPr>
                                      <m:t>𝑡</m:t>
                                    </m:r>
                                  </m:sup>
                                </m:sSubSup>
                              </m:e>
                            </m:mr>
                            <m:mr>
                              <m:e>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e>
                              <m:e>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e>
                              <m:e>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e>
                            </m:mr>
                            <m:mr>
                              <m:e>
                                <m:sSubSup>
                                  <m:sSubSupPr>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1400" i="1">
                                        <a:latin typeface="Cambria Math" panose="02040503050406030204" pitchFamily="18" charset="0"/>
                                        <a:ea typeface="宋体" panose="02010600030101010101" pitchFamily="2" charset="-122"/>
                                        <a:cs typeface="Times New Roman" panose="02020603050405020304" pitchFamily="18" charset="0"/>
                                      </a:rPr>
                                      <m:t>𝓍</m:t>
                                    </m:r>
                                  </m:e>
                                  <m:sub>
                                    <m:r>
                                      <a:rPr lang="en-US" altLang="zh-CN" sz="1400" i="1">
                                        <a:latin typeface="Cambria Math" panose="02040503050406030204" pitchFamily="18" charset="0"/>
                                        <a:ea typeface="宋体" panose="02010600030101010101" pitchFamily="2" charset="-122"/>
                                        <a:cs typeface="Times New Roman" panose="02020603050405020304" pitchFamily="18" charset="0"/>
                                      </a:rPr>
                                      <m:t>𝑑</m:t>
                                    </m:r>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latin typeface="Cambria Math" panose="02040503050406030204" pitchFamily="18" charset="0"/>
                                        <a:ea typeface="宋体" panose="02010600030101010101" pitchFamily="2" charset="-122"/>
                                        <a:cs typeface="Times New Roman" panose="02020603050405020304" pitchFamily="18" charset="0"/>
                                      </a:rPr>
                                      <m:t>𝐹</m:t>
                                    </m:r>
                                    <m:r>
                                      <a:rPr lang="en-US" altLang="zh-CN" sz="1400" i="1">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400" i="1">
                                        <a:latin typeface="Cambria Math" panose="02040503050406030204" pitchFamily="18" charset="0"/>
                                        <a:ea typeface="宋体" panose="02010600030101010101" pitchFamily="2" charset="-122"/>
                                        <a:cs typeface="Times New Roman" panose="02020603050405020304" pitchFamily="18" charset="0"/>
                                      </a:rPr>
                                      <m:t>𝑡</m:t>
                                    </m:r>
                                  </m:sup>
                                </m:sSubSup>
                              </m:e>
                              <m:e>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e>
                              <m:e>
                                <m:sSubSup>
                                  <m:sSubSupPr>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1400" i="1">
                                        <a:latin typeface="Cambria Math" panose="02040503050406030204" pitchFamily="18" charset="0"/>
                                        <a:ea typeface="宋体" panose="02010600030101010101" pitchFamily="2" charset="-122"/>
                                        <a:cs typeface="Times New Roman" panose="02020603050405020304" pitchFamily="18" charset="0"/>
                                      </a:rPr>
                                      <m:t>𝓍</m:t>
                                    </m:r>
                                  </m:e>
                                  <m:sub>
                                    <m:r>
                                      <a:rPr lang="en-US" altLang="zh-CN" sz="1400" i="1">
                                        <a:latin typeface="Cambria Math" panose="02040503050406030204" pitchFamily="18" charset="0"/>
                                        <a:ea typeface="宋体" panose="02010600030101010101" pitchFamily="2" charset="-122"/>
                                        <a:cs typeface="Times New Roman" panose="02020603050405020304" pitchFamily="18" charset="0"/>
                                      </a:rPr>
                                      <m:t>𝑑</m:t>
                                    </m:r>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latin typeface="Cambria Math" panose="02040503050406030204" pitchFamily="18" charset="0"/>
                                        <a:ea typeface="宋体" panose="02010600030101010101" pitchFamily="2" charset="-122"/>
                                        <a:cs typeface="Times New Roman" panose="02020603050405020304" pitchFamily="18" charset="0"/>
                                      </a:rPr>
                                      <m:t>𝐹</m:t>
                                    </m:r>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latin typeface="Cambria Math" panose="02040503050406030204" pitchFamily="18" charset="0"/>
                                        <a:ea typeface="宋体" panose="02010600030101010101" pitchFamily="2" charset="-122"/>
                                        <a:cs typeface="Times New Roman" panose="02020603050405020304" pitchFamily="18" charset="0"/>
                                      </a:rPr>
                                      <m:t>𝑍</m:t>
                                    </m:r>
                                  </m:sub>
                                  <m:sup>
                                    <m:r>
                                      <a:rPr lang="en-US" altLang="zh-CN" sz="1400" i="1">
                                        <a:latin typeface="Cambria Math" panose="02040503050406030204" pitchFamily="18" charset="0"/>
                                        <a:ea typeface="宋体" panose="02010600030101010101" pitchFamily="2" charset="-122"/>
                                        <a:cs typeface="Times New Roman" panose="02020603050405020304" pitchFamily="18" charset="0"/>
                                      </a:rPr>
                                      <m:t>𝑡</m:t>
                                    </m:r>
                                  </m:sup>
                                </m:sSubSup>
                              </m:e>
                            </m:mr>
                          </m:m>
                        </m:e>
                      </m:d>
                      <m:r>
                        <a:rPr lang="en-US" altLang="zh-CN" sz="1400" i="1">
                          <a:latin typeface="Cambria Math" panose="02040503050406030204" pitchFamily="18" charset="0"/>
                          <a:ea typeface="宋体" panose="02010600030101010101" pitchFamily="2" charset="-122"/>
                          <a:cs typeface="Times New Roman" panose="02020603050405020304" pitchFamily="18" charset="0"/>
                        </a:rPr>
                        <m:t>,  </m:t>
                      </m:r>
                      <m:r>
                        <a:rPr lang="en-US" altLang="zh-CN" sz="1400" i="1">
                          <a:latin typeface="Cambria Math" panose="02040503050406030204" pitchFamily="18" charset="0"/>
                          <a:ea typeface="宋体" panose="02010600030101010101" pitchFamily="2" charset="-122"/>
                          <a:cs typeface="Times New Roman" panose="02020603050405020304" pitchFamily="18" charset="0"/>
                        </a:rPr>
                        <m:t>𝑎</m:t>
                      </m:r>
                      <m:d>
                        <m:dPr>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400" i="1">
                              <a:latin typeface="Cambria Math" panose="02040503050406030204" pitchFamily="18" charset="0"/>
                              <a:ea typeface="宋体" panose="02010600030101010101" pitchFamily="2" charset="-122"/>
                              <a:cs typeface="Times New Roman" panose="02020603050405020304" pitchFamily="18" charset="0"/>
                            </a:rPr>
                            <m:t>𝑡</m:t>
                          </m:r>
                        </m:e>
                      </m:d>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dPr>
                        <m:e>
                          <m:m>
                            <m:mPr>
                              <m:mcs>
                                <m:mc>
                                  <m:mcPr>
                                    <m:count m:val="3"/>
                                    <m:mcJc m:val="center"/>
                                  </m:mcPr>
                                </m:mc>
                              </m:mcs>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mPr>
                            <m:mr>
                              <m:e>
                                <m:sSubSup>
                                  <m:sSubSupPr>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1400" i="1">
                                        <a:latin typeface="Cambria Math" panose="02040503050406030204" pitchFamily="18" charset="0"/>
                                        <a:ea typeface="宋体" panose="02010600030101010101" pitchFamily="2" charset="-122"/>
                                        <a:cs typeface="Times New Roman" panose="02020603050405020304" pitchFamily="18" charset="0"/>
                                      </a:rPr>
                                      <m:t>𝑎</m:t>
                                    </m:r>
                                  </m:e>
                                  <m:sub>
                                    <m:sSup>
                                      <m:sSupPr>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400" i="1">
                                            <a:latin typeface="Cambria Math" panose="02040503050406030204" pitchFamily="18" charset="0"/>
                                            <a:ea typeface="宋体" panose="02010600030101010101" pitchFamily="2" charset="-122"/>
                                            <a:cs typeface="Times New Roman" panose="02020603050405020304" pitchFamily="18" charset="0"/>
                                          </a:rPr>
                                          <m:t>𝒟</m:t>
                                        </m:r>
                                      </m:e>
                                      <m:sup>
                                        <m:r>
                                          <a:rPr lang="en-US" altLang="zh-CN" sz="1400" i="1">
                                            <a:latin typeface="Cambria Math" panose="02040503050406030204" pitchFamily="18" charset="0"/>
                                            <a:ea typeface="宋体" panose="02010600030101010101" pitchFamily="2" charset="-122"/>
                                            <a:cs typeface="Times New Roman" panose="02020603050405020304" pitchFamily="18" charset="0"/>
                                          </a:rPr>
                                          <m:t>1</m:t>
                                        </m:r>
                                      </m:sup>
                                    </m:sSup>
                                  </m:sub>
                                  <m:sup>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sup>
                                </m:sSubSup>
                              </m:e>
                              <m:e>
                                <m:sSubSup>
                                  <m:sSubSupPr>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1400" i="1">
                                        <a:latin typeface="Cambria Math" panose="02040503050406030204" pitchFamily="18" charset="0"/>
                                        <a:ea typeface="宋体" panose="02010600030101010101" pitchFamily="2" charset="-122"/>
                                        <a:cs typeface="Times New Roman" panose="02020603050405020304" pitchFamily="18" charset="0"/>
                                      </a:rPr>
                                      <m:t>𝑎</m:t>
                                    </m:r>
                                  </m:e>
                                  <m:sub>
                                    <m:sSup>
                                      <m:sSupPr>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400" i="1">
                                            <a:latin typeface="Cambria Math" panose="02040503050406030204" pitchFamily="18" charset="0"/>
                                            <a:ea typeface="宋体" panose="02010600030101010101" pitchFamily="2" charset="-122"/>
                                            <a:cs typeface="Times New Roman" panose="02020603050405020304" pitchFamily="18" charset="0"/>
                                          </a:rPr>
                                          <m:t>𝒟</m:t>
                                        </m:r>
                                      </m:e>
                                      <m:sup>
                                        <m:r>
                                          <a:rPr lang="en-US" altLang="zh-CN" sz="1400" i="1">
                                            <a:latin typeface="Cambria Math" panose="02040503050406030204" pitchFamily="18" charset="0"/>
                                            <a:ea typeface="宋体" panose="02010600030101010101" pitchFamily="2" charset="-122"/>
                                            <a:cs typeface="Times New Roman" panose="02020603050405020304" pitchFamily="18" charset="0"/>
                                          </a:rPr>
                                          <m:t>2</m:t>
                                        </m:r>
                                      </m:sup>
                                    </m:sSup>
                                  </m:sub>
                                  <m:sup>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1400" i="1">
                                    <a:latin typeface="Cambria Math" panose="02040503050406030204" pitchFamily="18" charset="0"/>
                                    <a:ea typeface="宋体" panose="02010600030101010101" pitchFamily="2" charset="-122"/>
                                    <a:cs typeface="Times New Roman" panose="02020603050405020304" pitchFamily="18" charset="0"/>
                                  </a:rPr>
                                  <m:t>     ⋯</m:t>
                                </m:r>
                              </m:e>
                              <m:e>
                                <m:sSubSup>
                                  <m:sSubSupPr>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1400" i="1">
                                        <a:latin typeface="Cambria Math" panose="02040503050406030204" pitchFamily="18" charset="0"/>
                                        <a:ea typeface="宋体" panose="02010600030101010101" pitchFamily="2" charset="-122"/>
                                        <a:cs typeface="Times New Roman" panose="02020603050405020304" pitchFamily="18" charset="0"/>
                                      </a:rPr>
                                      <m:t>𝑎</m:t>
                                    </m:r>
                                  </m:e>
                                  <m:sub>
                                    <m:sSup>
                                      <m:sSupPr>
                                        <m:ctrlPr>
                                          <a:rPr lang="zh-CN" altLang="zh-CN" sz="1400"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400" i="1">
                                            <a:latin typeface="Cambria Math" panose="02040503050406030204" pitchFamily="18" charset="0"/>
                                            <a:ea typeface="宋体" panose="02010600030101010101" pitchFamily="2" charset="-122"/>
                                            <a:cs typeface="Times New Roman" panose="02020603050405020304" pitchFamily="18" charset="0"/>
                                          </a:rPr>
                                          <m:t>𝒟</m:t>
                                        </m:r>
                                      </m:e>
                                      <m:sup>
                                        <m:r>
                                          <a:rPr lang="en-US" altLang="zh-CN" sz="1400" i="1">
                                            <a:latin typeface="Cambria Math" panose="02040503050406030204" pitchFamily="18" charset="0"/>
                                            <a:ea typeface="宋体" panose="02010600030101010101" pitchFamily="2" charset="-122"/>
                                            <a:cs typeface="Times New Roman" panose="02020603050405020304" pitchFamily="18" charset="0"/>
                                          </a:rPr>
                                          <m:t>𝑌</m:t>
                                        </m:r>
                                      </m:sup>
                                    </m:sSup>
                                  </m:sub>
                                  <m:sup>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latin typeface="Cambria Math" panose="02040503050406030204" pitchFamily="18" charset="0"/>
                                        <a:ea typeface="宋体" panose="02010600030101010101" pitchFamily="2" charset="-122"/>
                                        <a:cs typeface="Times New Roman" panose="02020603050405020304" pitchFamily="18" charset="0"/>
                                      </a:rPr>
                                      <m:t>𝑡</m:t>
                                    </m:r>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sup>
                                </m:sSubSup>
                              </m:e>
                            </m:mr>
                          </m:m>
                        </m:e>
                      </m:d>
                      <m:r>
                        <a:rPr lang="en-US" altLang="zh-CN" sz="1400" i="1">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400" i="1" dirty="0">
                  <a:latin typeface="Cambria Math" panose="02040503050406030204" pitchFamily="18" charset="0"/>
                  <a:ea typeface="宋体" panose="02010600030101010101" pitchFamily="2" charset="-122"/>
                  <a:cs typeface="Times New Roman" panose="02020603050405020304" pitchFamily="18" charset="0"/>
                </a:endParaRPr>
              </a:p>
              <a:p>
                <a:pPr marL="342900" indent="-342900">
                  <a:lnSpc>
                    <a:spcPct val="150000"/>
                  </a:lnSpc>
                  <a:spcBef>
                    <a:spcPts val="602"/>
                  </a:spcBef>
                  <a:buFont typeface="Wingdings" panose="05000000000000000000" pitchFamily="2" charset="2"/>
                  <a:buChar char="n"/>
                </a:pPr>
                <a:r>
                  <a:rPr lang="en-US" altLang="zh-CN" sz="1805" dirty="0">
                    <a:solidFill>
                      <a:schemeClr val="tx1"/>
                    </a:solidFill>
                    <a:latin typeface="宋体" panose="02010600030101010101" pitchFamily="2" charset="-122"/>
                    <a:ea typeface="宋体" panose="02010600030101010101" pitchFamily="2" charset="-122"/>
                    <a:cs typeface="Times New Roman" panose="02020603050405020304" pitchFamily="18" charset="0"/>
                  </a:rPr>
                  <a:t>c) Reward Description: </a:t>
                </a:r>
                <a:r>
                  <a:rPr lang="en-US" altLang="zh-CN" sz="1805" b="1" dirty="0">
                    <a:solidFill>
                      <a:schemeClr val="tx1"/>
                    </a:solidFill>
                    <a:latin typeface="宋体" panose="02010600030101010101" pitchFamily="2" charset="-122"/>
                    <a:ea typeface="宋体" panose="02010600030101010101" pitchFamily="2" charset="-122"/>
                    <a:cs typeface="Times New Roman" panose="02020603050405020304" pitchFamily="18" charset="0"/>
                  </a:rPr>
                  <a:t>LEO</a:t>
                </a:r>
                <a:r>
                  <a:rPr lang="zh-CN" altLang="en-US" sz="1805" b="1" dirty="0">
                    <a:solidFill>
                      <a:schemeClr val="tx1"/>
                    </a:solidFill>
                    <a:latin typeface="宋体" panose="02010600030101010101" pitchFamily="2" charset="-122"/>
                    <a:ea typeface="宋体" panose="02010600030101010101" pitchFamily="2" charset="-122"/>
                    <a:cs typeface="Times New Roman" panose="02020603050405020304" pitchFamily="18" charset="0"/>
                  </a:rPr>
                  <a:t>卫星会根据所有</a:t>
                </a:r>
                <a:r>
                  <a:rPr lang="en-US" altLang="zh-CN" sz="1805" b="1" dirty="0">
                    <a:solidFill>
                      <a:schemeClr val="tx1"/>
                    </a:solidFill>
                    <a:latin typeface="宋体" panose="02010600030101010101" pitchFamily="2" charset="-122"/>
                    <a:ea typeface="宋体" panose="02010600030101010101" pitchFamily="2" charset="-122"/>
                    <a:cs typeface="Times New Roman" panose="02020603050405020304" pitchFamily="18" charset="0"/>
                  </a:rPr>
                  <a:t>MEO</a:t>
                </a:r>
                <a:r>
                  <a:rPr lang="zh-CN" altLang="en-US" sz="1805" b="1" dirty="0">
                    <a:solidFill>
                      <a:schemeClr val="tx1"/>
                    </a:solidFill>
                    <a:latin typeface="宋体" panose="02010600030101010101" pitchFamily="2" charset="-122"/>
                    <a:ea typeface="宋体" panose="02010600030101010101" pitchFamily="2" charset="-122"/>
                    <a:cs typeface="Times New Roman" panose="02020603050405020304" pitchFamily="18" charset="0"/>
                  </a:rPr>
                  <a:t>卫星共同决定的缓存决策</a:t>
                </a:r>
                <a14:m>
                  <m:oMath xmlns:m="http://schemas.openxmlformats.org/officeDocument/2006/math">
                    <m:r>
                      <a:rPr lang="en-US" altLang="zh-CN" sz="1805" b="1" i="1"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𝒂</m:t>
                    </m:r>
                    <m:r>
                      <a:rPr lang="en-US" altLang="zh-CN" sz="1805" b="1" i="1"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1805" b="1" i="1"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𝒕</m:t>
                    </m:r>
                    <m:r>
                      <a:rPr lang="en-US" altLang="zh-CN" sz="1805" b="1" i="1" dirty="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1805" b="1" dirty="0">
                    <a:solidFill>
                      <a:schemeClr val="tx1"/>
                    </a:solidFill>
                    <a:latin typeface="宋体" panose="02010600030101010101" pitchFamily="2" charset="-122"/>
                    <a:ea typeface="宋体" panose="02010600030101010101" pitchFamily="2" charset="-122"/>
                    <a:cs typeface="Times New Roman" panose="02020603050405020304" pitchFamily="18" charset="0"/>
                  </a:rPr>
                  <a:t>来缓存内容。</a:t>
                </a:r>
                <a:r>
                  <a:rPr lang="zh-CN" altLang="en-US" sz="1805" dirty="0">
                    <a:solidFill>
                      <a:schemeClr val="tx1"/>
                    </a:solidFill>
                    <a:latin typeface="宋体" panose="02010600030101010101" pitchFamily="2" charset="-122"/>
                    <a:ea typeface="宋体" panose="02010600030101010101" pitchFamily="2" charset="-122"/>
                    <a:cs typeface="Times New Roman" panose="02020603050405020304" pitchFamily="18" charset="0"/>
                  </a:rPr>
                  <a:t>每个</a:t>
                </a:r>
                <a:r>
                  <a:rPr lang="en-US" altLang="zh-CN" sz="1805" dirty="0">
                    <a:solidFill>
                      <a:schemeClr val="tx1"/>
                    </a:solidFill>
                    <a:latin typeface="宋体" panose="02010600030101010101" pitchFamily="2" charset="-122"/>
                    <a:ea typeface="宋体" panose="02010600030101010101" pitchFamily="2" charset="-122"/>
                    <a:cs typeface="Times New Roman" panose="02020603050405020304" pitchFamily="18" charset="0"/>
                  </a:rPr>
                  <a:t>LEO</a:t>
                </a:r>
                <a:r>
                  <a:rPr lang="zh-CN" altLang="en-US" sz="1805" dirty="0">
                    <a:solidFill>
                      <a:schemeClr val="tx1"/>
                    </a:solidFill>
                    <a:latin typeface="宋体" panose="02010600030101010101" pitchFamily="2" charset="-122"/>
                    <a:ea typeface="宋体" panose="02010600030101010101" pitchFamily="2" charset="-122"/>
                    <a:cs typeface="Times New Roman" panose="02020603050405020304" pitchFamily="18" charset="0"/>
                  </a:rPr>
                  <a:t>卫星执行此策略后所获得的反馈，即定义为奖励。</a:t>
                </a:r>
                <a:endParaRPr lang="en-US" altLang="zh-CN" sz="1805"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400" i="1" smtClean="0">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400" i="1"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smtClean="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400" i="1" smtClean="0">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1600" i="1">
                              <a:effectLst/>
                              <a:latin typeface="Cambria Math" panose="02040503050406030204" pitchFamily="18" charset="0"/>
                              <a:ea typeface="Cambria Math" panose="02040503050406030204" pitchFamily="18" charset="0"/>
                            </a:rPr>
                          </m:ctrlPr>
                        </m:dPr>
                        <m:e>
                          <m:eqArr>
                            <m:eqArrPr>
                              <m:ctrlPr>
                                <a:rPr lang="zh-CN" altLang="zh-CN" sz="1600" i="1">
                                  <a:effectLst/>
                                  <a:latin typeface="Cambria Math" panose="02040503050406030204" pitchFamily="18" charset="0"/>
                                  <a:ea typeface="Cambria Math" panose="02040503050406030204" pitchFamily="18" charset="0"/>
                                </a:rPr>
                              </m:ctrlPr>
                            </m:eqArrPr>
                            <m:e>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supHide m:val="on"/>
                                  <m:ctrlPr>
                                    <a:rPr lang="zh-CN" altLang="zh-CN" sz="1600" i="1">
                                      <a:effectLst/>
                                      <a:latin typeface="Cambria Math" panose="02040503050406030204" pitchFamily="18" charset="0"/>
                                      <a:ea typeface="Cambria Math" panose="02040503050406030204" pitchFamily="18" charset="0"/>
                                    </a:rPr>
                                  </m:ctrlPr>
                                </m:naryPr>
                                <m:sub>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𝑞</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𝒬</m:t>
                                  </m:r>
                                </m:sub>
                                <m:sup/>
                                <m:e>
                                  <m:nary>
                                    <m:naryPr>
                                      <m:chr m:val="∑"/>
                                      <m:limLoc m:val="undOvr"/>
                                      <m:supHide m:val="on"/>
                                      <m:ctrlPr>
                                        <a:rPr lang="zh-CN" altLang="zh-CN" sz="1600" i="1">
                                          <a:effectLst/>
                                          <a:latin typeface="Cambria Math" panose="02040503050406030204" pitchFamily="18" charset="0"/>
                                          <a:ea typeface="Cambria Math" panose="02040503050406030204" pitchFamily="18" charset="0"/>
                                        </a:rPr>
                                      </m:ctrlPr>
                                    </m:naryPr>
                                    <m:sub>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ℱ</m:t>
                                      </m:r>
                                    </m:sub>
                                    <m:sup/>
                                    <m:e>
                                      <m:nary>
                                        <m:naryPr>
                                          <m:chr m:val="∑"/>
                                          <m:limLoc m:val="undOvr"/>
                                          <m:supHide m:val="on"/>
                                          <m:ctrlPr>
                                            <a:rPr lang="zh-CN" altLang="zh-CN" sz="1600" i="1">
                                              <a:effectLst/>
                                              <a:latin typeface="Cambria Math" panose="02040503050406030204" pitchFamily="18" charset="0"/>
                                              <a:ea typeface="Cambria Math" panose="02040503050406030204" pitchFamily="18" charset="0"/>
                                            </a:rPr>
                                          </m:ctrlPr>
                                        </m:naryPr>
                                        <m:sub>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ℛ</m:t>
                                          </m:r>
                                        </m:sub>
                                        <m:sup/>
                                        <m:e>
                                          <m:nary>
                                            <m:naryPr>
                                              <m:chr m:val="∑"/>
                                              <m:limLoc m:val="undOvr"/>
                                              <m:supHide m:val="on"/>
                                              <m:ctrlPr>
                                                <a:rPr lang="zh-CN" altLang="zh-CN" sz="1400" i="1">
                                                  <a:effectLst/>
                                                  <a:latin typeface="Cambria Math" panose="02040503050406030204" pitchFamily="18" charset="0"/>
                                                  <a:ea typeface="Cambria Math" panose="02040503050406030204" pitchFamily="18" charset="0"/>
                                                </a:rPr>
                                              </m:ctrlPr>
                                            </m:naryPr>
                                            <m:sub>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𝑧</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𝒵</m:t>
                                              </m:r>
                                            </m:sub>
                                            <m:sup/>
                                            <m:e>
                                              <m:sSubSup>
                                                <m:sSubSupPr>
                                                  <m:ctrlPr>
                                                    <a:rPr lang="zh-CN" altLang="zh-CN" sz="1600" i="1">
                                                      <a:effectLst/>
                                                      <a:latin typeface="Cambria Math" panose="02040503050406030204" pitchFamily="18" charset="0"/>
                                                      <a:ea typeface="Cambria Math" panose="02040503050406030204" pitchFamily="18" charset="0"/>
                                                    </a:rPr>
                                                  </m:ctrlPr>
                                                </m:sSubSupPr>
                                                <m:e>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𝜓</m:t>
                                                  </m:r>
                                                </m:e>
                                                <m:sub>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𝑓</m:t>
                                                  </m:r>
                                                </m:sub>
                                                <m:sup>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0</m:t>
                                                  </m:r>
                                                </m:sup>
                                              </m:sSubSup>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600" i="1">
                                                      <a:effectLst/>
                                                      <a:latin typeface="Cambria Math" panose="02040503050406030204" pitchFamily="18" charset="0"/>
                                                      <a:ea typeface="Cambria Math" panose="02040503050406030204" pitchFamily="18" charset="0"/>
                                                    </a:rPr>
                                                  </m:ctrlPr>
                                                </m:sSubSupPr>
                                                <m:e>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𝓍</m:t>
                                                  </m:r>
                                                </m:e>
                                                <m:sub>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𝑞</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𝑧</m:t>
                                                  </m:r>
                                                </m:sub>
                                                <m:sup>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𝑡</m:t>
                                                  </m:r>
                                                </m:sup>
                                              </m:sSubSup>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𝑞</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𝑓</m:t>
                                                  </m:r>
                                                </m:sub>
                                              </m:sSub>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400" b="0" i="1"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𝑇</m:t>
                                                  </m:r>
                                                </m:e>
                                                <m:sub>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&lt;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𝑇</m:t>
                                                  </m:r>
                                                </m:e>
                                                <m:sub>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𝑚𝑎𝑥</m:t>
                                                  </m:r>
                                                </m:sub>
                                              </m:sSub>
                                            </m:e>
                                          </m:nary>
                                        </m:e>
                                      </m:nary>
                                    </m:e>
                                  </m:nary>
                                </m:e>
                              </m:nary>
                            </m:e>
                            <m:e>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𝜔</m:t>
                              </m:r>
                              <m:nary>
                                <m:naryPr>
                                  <m:chr m:val="∑"/>
                                  <m:limLoc m:val="undOvr"/>
                                  <m:supHide m:val="on"/>
                                  <m:ctrlPr>
                                    <a:rPr lang="zh-CN" altLang="zh-CN" sz="1600" i="1">
                                      <a:effectLst/>
                                      <a:latin typeface="Cambria Math" panose="02040503050406030204" pitchFamily="18" charset="0"/>
                                      <a:ea typeface="Cambria Math" panose="02040503050406030204" pitchFamily="18" charset="0"/>
                                    </a:rPr>
                                  </m:ctrlPr>
                                </m:naryPr>
                                <m:sub>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𝑞</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𝒬</m:t>
                                  </m:r>
                                </m:sub>
                                <m:sup/>
                                <m:e>
                                  <m:nary>
                                    <m:naryPr>
                                      <m:chr m:val="∑"/>
                                      <m:limLoc m:val="undOvr"/>
                                      <m:supHide m:val="on"/>
                                      <m:ctrlPr>
                                        <a:rPr lang="zh-CN" altLang="zh-CN" sz="1600" i="1">
                                          <a:effectLst/>
                                          <a:latin typeface="Cambria Math" panose="02040503050406030204" pitchFamily="18" charset="0"/>
                                          <a:ea typeface="Cambria Math" panose="02040503050406030204" pitchFamily="18" charset="0"/>
                                        </a:rPr>
                                      </m:ctrlPr>
                                    </m:naryPr>
                                    <m:sub>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ℱ</m:t>
                                      </m:r>
                                    </m:sub>
                                    <m:sup/>
                                    <m:e>
                                      <m:nary>
                                        <m:naryPr>
                                          <m:chr m:val="∑"/>
                                          <m:limLoc m:val="undOvr"/>
                                          <m:supHide m:val="on"/>
                                          <m:ctrlPr>
                                            <a:rPr lang="zh-CN" altLang="zh-CN" sz="1600" i="1">
                                              <a:effectLst/>
                                              <a:latin typeface="Cambria Math" panose="02040503050406030204" pitchFamily="18" charset="0"/>
                                              <a:ea typeface="Cambria Math" panose="02040503050406030204" pitchFamily="18" charset="0"/>
                                            </a:rPr>
                                          </m:ctrlPr>
                                        </m:naryPr>
                                        <m:sub>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ℛ</m:t>
                                          </m:r>
                                        </m:sub>
                                        <m:sup/>
                                        <m:e>
                                          <m:nary>
                                            <m:naryPr>
                                              <m:chr m:val="∑"/>
                                              <m:limLoc m:val="undOvr"/>
                                              <m:supHide m:val="on"/>
                                              <m:ctrlPr>
                                                <a:rPr lang="zh-CN" altLang="zh-CN" sz="1400" i="1">
                                                  <a:effectLst/>
                                                  <a:latin typeface="Cambria Math" panose="02040503050406030204" pitchFamily="18" charset="0"/>
                                                  <a:ea typeface="Cambria Math" panose="02040503050406030204" pitchFamily="18" charset="0"/>
                                                </a:rPr>
                                              </m:ctrlPr>
                                            </m:naryPr>
                                            <m:sub>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𝑧</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𝒵</m:t>
                                              </m:r>
                                            </m:sub>
                                            <m:sup/>
                                            <m:e>
                                              <m:sSubSup>
                                                <m:sSubSupPr>
                                                  <m:ctrlPr>
                                                    <a:rPr lang="zh-CN" altLang="zh-CN" sz="1600" i="1">
                                                      <a:effectLst/>
                                                      <a:latin typeface="Cambria Math" panose="02040503050406030204" pitchFamily="18" charset="0"/>
                                                      <a:ea typeface="Cambria Math" panose="02040503050406030204" pitchFamily="18" charset="0"/>
                                                    </a:rPr>
                                                  </m:ctrlPr>
                                                </m:sSubSupPr>
                                                <m:e>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𝜓</m:t>
                                                  </m:r>
                                                </m:e>
                                                <m:sub>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𝑓</m:t>
                                                  </m:r>
                                                </m:sub>
                                                <m:sup>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0</m:t>
                                                  </m:r>
                                                </m:sup>
                                              </m:sSubSup>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1600" i="1">
                                                      <a:effectLst/>
                                                      <a:latin typeface="Cambria Math" panose="02040503050406030204" pitchFamily="18" charset="0"/>
                                                      <a:ea typeface="Cambria Math" panose="02040503050406030204" pitchFamily="18" charset="0"/>
                                                    </a:rPr>
                                                  </m:ctrlPr>
                                                </m:sSubSupPr>
                                                <m:e>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𝓍</m:t>
                                                  </m:r>
                                                </m:e>
                                                <m:sub>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𝑞</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𝑧</m:t>
                                                  </m:r>
                                                </m:sub>
                                                <m:sup>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𝑡</m:t>
                                                  </m:r>
                                                </m:sup>
                                              </m:sSubSup>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𝑞</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𝑓</m:t>
                                                  </m:r>
                                                </m:sub>
                                              </m:sSub>
                                            </m:e>
                                          </m:nary>
                                        </m:e>
                                      </m:nary>
                                    </m:e>
                                  </m:nary>
                                </m:e>
                              </m:nary>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400" b="0" i="1" smtClean="0">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𝑇</m:t>
                                  </m:r>
                                </m:e>
                                <m:sub>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rPr>
                                  </m:ctrlPr>
                                </m:sSubPr>
                                <m:e>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𝑇</m:t>
                                  </m:r>
                                </m:e>
                                <m:sub>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𝑚𝑎𝑥</m:t>
                                  </m:r>
                                </m:sub>
                              </m:sSub>
                            </m:e>
                          </m:eqArr>
                        </m:e>
                      </m:d>
                      <m:r>
                        <a:rPr lang="en-US" altLang="zh-CN" sz="14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en-US" altLang="zh-CN" sz="16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286493" indent="-286493">
                  <a:lnSpc>
                    <a:spcPct val="150000"/>
                  </a:lnSpc>
                  <a:spcBef>
                    <a:spcPts val="602"/>
                  </a:spcBef>
                  <a:buClr>
                    <a:schemeClr val="accent1"/>
                  </a:buClr>
                  <a:buFont typeface="Wingdings" panose="05000000000000000000" pitchFamily="2" charset="2"/>
                  <a:buChar char="n"/>
                </a:pPr>
                <a:endParaRPr lang="en-US" altLang="zh-CN" sz="251" b="1" dirty="0">
                  <a:solidFill>
                    <a:srgbClr val="0060A8"/>
                  </a:solidFill>
                  <a:cs typeface="Times New Roman" panose="02020603050405020304" pitchFamily="18" charset="0"/>
                </a:endParaRPr>
              </a:p>
            </p:txBody>
          </p:sp>
        </mc:Choice>
        <mc:Fallback>
          <p:sp>
            <p:nvSpPr>
              <p:cNvPr id="29" name="文本框 28">
                <a:extLst>
                  <a:ext uri="{FF2B5EF4-FFF2-40B4-BE49-F238E27FC236}">
                    <a16:creationId xmlns:a16="http://schemas.microsoft.com/office/drawing/2014/main" id="{9E2E16F9-E157-4228-B720-261C966A2898}"/>
                  </a:ext>
                </a:extLst>
              </p:cNvPr>
              <p:cNvSpPr txBox="1">
                <a:spLocks noRot="1" noChangeAspect="1" noMove="1" noResize="1" noEditPoints="1" noAdjustHandles="1" noChangeArrowheads="1" noChangeShapeType="1" noTextEdit="1"/>
              </p:cNvSpPr>
              <p:nvPr/>
            </p:nvSpPr>
            <p:spPr>
              <a:xfrm>
                <a:off x="351319" y="1005742"/>
                <a:ext cx="11239436" cy="5727786"/>
              </a:xfrm>
              <a:prstGeom prst="rect">
                <a:avLst/>
              </a:prstGeom>
              <a:blipFill>
                <a:blip r:embed="rId6"/>
                <a:stretch>
                  <a:fillRect l="-380"/>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1652A389-534D-49C1-B013-AF5B2C97BB39}"/>
              </a:ext>
            </a:extLst>
          </p:cNvPr>
          <p:cNvSpPr txBox="1"/>
          <p:nvPr/>
        </p:nvSpPr>
        <p:spPr>
          <a:xfrm>
            <a:off x="1008331" y="124472"/>
            <a:ext cx="6870792"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rPr>
              <a:t>基于</a:t>
            </a:r>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rPr>
              <a:t>GCN</a:t>
            </a:r>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rPr>
              <a:t>的多智能体强化学习缓存放置算法</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6" name="组合 15"/>
          <p:cNvGrpSpPr/>
          <p:nvPr/>
        </p:nvGrpSpPr>
        <p:grpSpPr>
          <a:xfrm>
            <a:off x="0" y="-1"/>
            <a:ext cx="12192000" cy="6858002"/>
            <a:chOff x="0" y="-1"/>
            <a:chExt cx="12192000" cy="6858002"/>
          </a:xfrm>
        </p:grpSpPr>
        <p:sp>
          <p:nvSpPr>
            <p:cNvPr id="17" name="矩形 16"/>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p:cNvGrpSpPr/>
          <p:nvPr/>
        </p:nvGrpSpPr>
        <p:grpSpPr>
          <a:xfrm>
            <a:off x="133400" y="140547"/>
            <a:ext cx="11901234" cy="6795389"/>
            <a:chOff x="133400" y="140547"/>
            <a:chExt cx="11901234" cy="6795389"/>
          </a:xfrm>
        </p:grpSpPr>
        <p:pic>
          <p:nvPicPr>
            <p:cNvPr id="21" name="图片 20"/>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22" name="图片 21"/>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23" name="图片 22"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4</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6870792"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rPr>
              <a:t>基于</a:t>
            </a:r>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rPr>
              <a:t>GCN</a:t>
            </a:r>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rPr>
              <a:t>的多智能体强化学习缓存放置算法</a:t>
            </a:r>
          </a:p>
        </p:txBody>
      </p:sp>
      <p:sp>
        <p:nvSpPr>
          <p:cNvPr id="43" name="文本框 42">
            <a:extLst>
              <a:ext uri="{FF2B5EF4-FFF2-40B4-BE49-F238E27FC236}">
                <a16:creationId xmlns:a16="http://schemas.microsoft.com/office/drawing/2014/main" id="{6CBFD736-E1C4-4AEB-BE2F-B6404A879450}"/>
              </a:ext>
            </a:extLst>
          </p:cNvPr>
          <p:cNvSpPr txBox="1"/>
          <p:nvPr/>
        </p:nvSpPr>
        <p:spPr>
          <a:xfrm>
            <a:off x="6980759" y="1191132"/>
            <a:ext cx="3047597" cy="397481"/>
          </a:xfrm>
          <a:prstGeom prst="rect">
            <a:avLst/>
          </a:prstGeom>
          <a:noFill/>
        </p:spPr>
        <p:txBody>
          <a:bodyPr wrap="square">
            <a:spAutoFit/>
          </a:bodyPr>
          <a:lstStyle/>
          <a:p>
            <a:pPr algn="ctr"/>
            <a:r>
              <a:rPr lang="en-US" altLang="zh-CN" sz="1983" b="1" dirty="0">
                <a:cs typeface="Times New Roman" panose="02020603050405020304" pitchFamily="18" charset="0"/>
              </a:rPr>
              <a:t>GCN</a:t>
            </a:r>
          </a:p>
        </p:txBody>
      </p:sp>
      <p:sp>
        <p:nvSpPr>
          <p:cNvPr id="44" name="文本框 43">
            <a:extLst>
              <a:ext uri="{FF2B5EF4-FFF2-40B4-BE49-F238E27FC236}">
                <a16:creationId xmlns:a16="http://schemas.microsoft.com/office/drawing/2014/main" id="{04B492C8-4129-448F-92BB-DDE64C877E67}"/>
              </a:ext>
            </a:extLst>
          </p:cNvPr>
          <p:cNvSpPr txBox="1"/>
          <p:nvPr/>
        </p:nvSpPr>
        <p:spPr>
          <a:xfrm>
            <a:off x="5487142" y="1571816"/>
            <a:ext cx="6407986" cy="1866858"/>
          </a:xfrm>
          <a:prstGeom prst="rect">
            <a:avLst/>
          </a:prstGeom>
          <a:noFill/>
        </p:spPr>
        <p:txBody>
          <a:bodyPr wrap="square" rtlCol="0">
            <a:spAutoFit/>
          </a:bodyPr>
          <a:lstStyle/>
          <a:p>
            <a:pPr marL="286493" indent="-286493">
              <a:lnSpc>
                <a:spcPct val="150000"/>
              </a:lnSpc>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cs typeface="Times New Roman" panose="02020603050405020304" pitchFamily="18" charset="0"/>
              </a:rPr>
              <a:t>可直接对卫星网络图特征进行操作，有效地利用节点之间的连接信息和拓扑结构。</a:t>
            </a:r>
            <a:endParaRPr lang="en-US" altLang="zh-CN" sz="2000" dirty="0">
              <a:latin typeface="宋体" panose="02010600030101010101" pitchFamily="2" charset="-122"/>
              <a:ea typeface="宋体" panose="02010600030101010101" pitchFamily="2" charset="-122"/>
              <a:cs typeface="Times New Roman" panose="02020603050405020304" pitchFamily="18" charset="0"/>
            </a:endParaRPr>
          </a:p>
          <a:p>
            <a:pPr marL="286493" indent="-286493">
              <a:lnSpc>
                <a:spcPct val="150000"/>
              </a:lnSpc>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cs typeface="Times New Roman" panose="02020603050405020304" pitchFamily="18" charset="0"/>
              </a:rPr>
              <a:t>通过聚合邻居节点的特征信息，</a:t>
            </a:r>
            <a:r>
              <a:rPr lang="en-US" altLang="zh-CN" sz="2000" dirty="0">
                <a:latin typeface="宋体" panose="02010600030101010101" pitchFamily="2" charset="-122"/>
                <a:ea typeface="宋体" panose="02010600030101010101" pitchFamily="2" charset="-122"/>
                <a:cs typeface="Times New Roman" panose="02020603050405020304" pitchFamily="18" charset="0"/>
              </a:rPr>
              <a:t>GCN</a:t>
            </a:r>
            <a:r>
              <a:rPr lang="zh-CN" altLang="en-US" sz="2000" dirty="0">
                <a:latin typeface="宋体" panose="02010600030101010101" pitchFamily="2" charset="-122"/>
                <a:ea typeface="宋体" panose="02010600030101010101" pitchFamily="2" charset="-122"/>
                <a:cs typeface="Times New Roman" panose="02020603050405020304" pitchFamily="18" charset="0"/>
              </a:rPr>
              <a:t>可以捕捉每个节点在其局部邻域内的特征表示。</a:t>
            </a:r>
          </a:p>
        </p:txBody>
      </p:sp>
      <p:pic>
        <p:nvPicPr>
          <p:cNvPr id="46" name="图片 45">
            <a:extLst>
              <a:ext uri="{FF2B5EF4-FFF2-40B4-BE49-F238E27FC236}">
                <a16:creationId xmlns:a16="http://schemas.microsoft.com/office/drawing/2014/main" id="{25F927B6-81D1-4096-B9EE-88A685180F88}"/>
              </a:ext>
            </a:extLst>
          </p:cNvPr>
          <p:cNvPicPr>
            <a:picLocks noChangeAspect="1"/>
          </p:cNvPicPr>
          <p:nvPr/>
        </p:nvPicPr>
        <p:blipFill>
          <a:blip r:embed="rId6"/>
          <a:stretch>
            <a:fillRect/>
          </a:stretch>
        </p:blipFill>
        <p:spPr>
          <a:xfrm>
            <a:off x="531295" y="1373295"/>
            <a:ext cx="4223382" cy="2023296"/>
          </a:xfrm>
          <a:prstGeom prst="rect">
            <a:avLst/>
          </a:prstGeom>
        </p:spPr>
      </p:pic>
      <p:sp>
        <p:nvSpPr>
          <p:cNvPr id="48" name="箭头: 右 47">
            <a:extLst>
              <a:ext uri="{FF2B5EF4-FFF2-40B4-BE49-F238E27FC236}">
                <a16:creationId xmlns:a16="http://schemas.microsoft.com/office/drawing/2014/main" id="{6F24A40A-DB41-4F63-87E5-3BDF9A225122}"/>
              </a:ext>
            </a:extLst>
          </p:cNvPr>
          <p:cNvSpPr/>
          <p:nvPr/>
        </p:nvSpPr>
        <p:spPr>
          <a:xfrm>
            <a:off x="4754676" y="2165107"/>
            <a:ext cx="517640" cy="32016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2"/>
          </a:p>
        </p:txBody>
      </p:sp>
      <p:sp>
        <p:nvSpPr>
          <p:cNvPr id="50" name="文本框 49">
            <a:extLst>
              <a:ext uri="{FF2B5EF4-FFF2-40B4-BE49-F238E27FC236}">
                <a16:creationId xmlns:a16="http://schemas.microsoft.com/office/drawing/2014/main" id="{7CEB5E9C-FBD4-470B-A8C9-5D3971695DCF}"/>
              </a:ext>
            </a:extLst>
          </p:cNvPr>
          <p:cNvSpPr txBox="1"/>
          <p:nvPr/>
        </p:nvSpPr>
        <p:spPr>
          <a:xfrm>
            <a:off x="1617013" y="3291210"/>
            <a:ext cx="2051945" cy="397481"/>
          </a:xfrm>
          <a:prstGeom prst="rect">
            <a:avLst/>
          </a:prstGeom>
          <a:noFill/>
        </p:spPr>
        <p:txBody>
          <a:bodyPr wrap="square">
            <a:spAutoFit/>
          </a:bodyPr>
          <a:lstStyle/>
          <a:p>
            <a:pPr algn="ctr"/>
            <a:r>
              <a:rPr lang="en-US" altLang="zh-CN" sz="1983" dirty="0">
                <a:cs typeface="Times New Roman" panose="02020603050405020304" pitchFamily="18" charset="0"/>
              </a:rPr>
              <a:t> </a:t>
            </a:r>
            <a:r>
              <a:rPr lang="en-US" altLang="zh-CN" dirty="0">
                <a:cs typeface="Times New Roman" panose="02020603050405020304" pitchFamily="18" charset="0"/>
              </a:rPr>
              <a:t>GCN</a:t>
            </a:r>
            <a:endParaRPr lang="en-US" altLang="zh-CN" sz="1983" dirty="0">
              <a:cs typeface="Times New Roman" panose="02020603050405020304" pitchFamily="18" charset="0"/>
            </a:endParaRPr>
          </a:p>
        </p:txBody>
      </p:sp>
      <p:sp>
        <p:nvSpPr>
          <p:cNvPr id="52" name="文本框 51">
            <a:extLst>
              <a:ext uri="{FF2B5EF4-FFF2-40B4-BE49-F238E27FC236}">
                <a16:creationId xmlns:a16="http://schemas.microsoft.com/office/drawing/2014/main" id="{75CA0386-F752-4F5B-B167-61A698AD85C5}"/>
              </a:ext>
            </a:extLst>
          </p:cNvPr>
          <p:cNvSpPr txBox="1"/>
          <p:nvPr/>
        </p:nvSpPr>
        <p:spPr>
          <a:xfrm>
            <a:off x="865408" y="5921695"/>
            <a:ext cx="3889269" cy="369332"/>
          </a:xfrm>
          <a:prstGeom prst="rect">
            <a:avLst/>
          </a:prstGeom>
          <a:noFill/>
        </p:spPr>
        <p:txBody>
          <a:bodyPr wrap="square">
            <a:spAutoFit/>
          </a:bodyPr>
          <a:lstStyle/>
          <a:p>
            <a:pPr algn="ctr"/>
            <a:r>
              <a:rPr lang="en-US" altLang="zh-CN" dirty="0">
                <a:cs typeface="Times New Roman" panose="02020603050405020304" pitchFamily="18" charset="0"/>
              </a:rPr>
              <a:t>Multi-Agent Reinforcement Learning</a:t>
            </a:r>
            <a:endParaRPr lang="en-US" altLang="zh-CN" sz="1983" dirty="0">
              <a:cs typeface="Times New Roman" panose="02020603050405020304" pitchFamily="18" charset="0"/>
            </a:endParaRPr>
          </a:p>
        </p:txBody>
      </p:sp>
      <p:sp>
        <p:nvSpPr>
          <p:cNvPr id="53" name="箭头: 右 52">
            <a:extLst>
              <a:ext uri="{FF2B5EF4-FFF2-40B4-BE49-F238E27FC236}">
                <a16:creationId xmlns:a16="http://schemas.microsoft.com/office/drawing/2014/main" id="{5DAD2198-3B9F-4867-9FF1-C8ADA7B5400D}"/>
              </a:ext>
            </a:extLst>
          </p:cNvPr>
          <p:cNvSpPr/>
          <p:nvPr/>
        </p:nvSpPr>
        <p:spPr>
          <a:xfrm>
            <a:off x="4754676" y="4732242"/>
            <a:ext cx="517640" cy="32016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2"/>
          </a:p>
        </p:txBody>
      </p:sp>
      <p:sp>
        <p:nvSpPr>
          <p:cNvPr id="54" name="文本框 53">
            <a:extLst>
              <a:ext uri="{FF2B5EF4-FFF2-40B4-BE49-F238E27FC236}">
                <a16:creationId xmlns:a16="http://schemas.microsoft.com/office/drawing/2014/main" id="{90D15F64-F653-46C3-AF25-D4F4E5B8D194}"/>
              </a:ext>
            </a:extLst>
          </p:cNvPr>
          <p:cNvSpPr txBox="1"/>
          <p:nvPr/>
        </p:nvSpPr>
        <p:spPr>
          <a:xfrm>
            <a:off x="5487142" y="3385281"/>
            <a:ext cx="6242958" cy="3021020"/>
          </a:xfrm>
          <a:prstGeom prst="rect">
            <a:avLst/>
          </a:prstGeom>
          <a:noFill/>
        </p:spPr>
        <p:txBody>
          <a:bodyPr wrap="square" rtlCol="0">
            <a:spAutoFit/>
          </a:bodyPr>
          <a:lstStyle/>
          <a:p>
            <a:pPr algn="ctr">
              <a:lnSpc>
                <a:spcPct val="150000"/>
              </a:lnSpc>
              <a:spcBef>
                <a:spcPts val="602"/>
              </a:spcBef>
            </a:pPr>
            <a:r>
              <a:rPr lang="en-US" altLang="zh-CN" sz="2000" b="1" dirty="0">
                <a:ea typeface="宋体" panose="02010600030101010101" pitchFamily="2" charset="-122"/>
                <a:cs typeface="Times New Roman" panose="02020603050405020304" pitchFamily="18" charset="0"/>
              </a:rPr>
              <a:t>Multi-Agent Reinforcement Learning</a:t>
            </a:r>
          </a:p>
          <a:p>
            <a:pPr marL="286493" indent="-286493">
              <a:lnSpc>
                <a:spcPct val="150000"/>
              </a:lnSpc>
              <a:spcBef>
                <a:spcPts val="602"/>
              </a:spcBef>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cs typeface="Times New Roman" panose="02020603050405020304" pitchFamily="18" charset="0"/>
              </a:rPr>
              <a:t>不同</a:t>
            </a:r>
            <a:r>
              <a:rPr lang="en-US" altLang="zh-CN" sz="2000" dirty="0">
                <a:latin typeface="宋体" panose="02010600030101010101" pitchFamily="2" charset="-122"/>
                <a:ea typeface="宋体" panose="02010600030101010101" pitchFamily="2" charset="-122"/>
                <a:cs typeface="Times New Roman" panose="02020603050405020304" pitchFamily="18" charset="0"/>
              </a:rPr>
              <a:t>Agent</a:t>
            </a:r>
            <a:r>
              <a:rPr lang="zh-CN" altLang="en-US" sz="2000" dirty="0">
                <a:latin typeface="宋体" panose="02010600030101010101" pitchFamily="2" charset="-122"/>
                <a:ea typeface="宋体" panose="02010600030101010101" pitchFamily="2" charset="-122"/>
                <a:cs typeface="Times New Roman" panose="02020603050405020304" pitchFamily="18" charset="0"/>
              </a:rPr>
              <a:t>可以有不同目标函数，只需要利用局部信息就可以做出决策。</a:t>
            </a:r>
            <a:endParaRPr lang="en-US" altLang="zh-CN" sz="2000" dirty="0">
              <a:latin typeface="宋体" panose="02010600030101010101" pitchFamily="2" charset="-122"/>
              <a:ea typeface="宋体" panose="02010600030101010101" pitchFamily="2" charset="-122"/>
              <a:cs typeface="Times New Roman" panose="02020603050405020304" pitchFamily="18" charset="0"/>
            </a:endParaRPr>
          </a:p>
          <a:p>
            <a:pPr marL="286493" indent="-286493">
              <a:lnSpc>
                <a:spcPct val="150000"/>
              </a:lnSpc>
              <a:spcBef>
                <a:spcPts val="602"/>
              </a:spcBef>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cs typeface="Times New Roman" panose="02020603050405020304" pitchFamily="18" charset="0"/>
              </a:rPr>
              <a:t>能够适应动态变化的环境，具有很好的扩展性、适应性和鲁棒性。</a:t>
            </a:r>
            <a:endParaRPr lang="en-US" altLang="zh-CN" sz="2000" dirty="0">
              <a:latin typeface="宋体" panose="02010600030101010101" pitchFamily="2" charset="-122"/>
              <a:ea typeface="宋体" panose="02010600030101010101" pitchFamily="2" charset="-122"/>
              <a:cs typeface="Times New Roman" panose="02020603050405020304" pitchFamily="18" charset="0"/>
            </a:endParaRPr>
          </a:p>
          <a:p>
            <a:pPr marL="286493" indent="-286493">
              <a:lnSpc>
                <a:spcPct val="150000"/>
              </a:lnSpc>
              <a:spcBef>
                <a:spcPts val="602"/>
              </a:spcBef>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cs typeface="Times New Roman" panose="02020603050405020304" pitchFamily="18" charset="0"/>
              </a:rPr>
              <a:t>智能体可以并行学习和执行任务，加速学习过程。</a:t>
            </a:r>
            <a:endParaRPr lang="en-US" altLang="zh-CN" sz="2000" b="1" dirty="0">
              <a:latin typeface="宋体" panose="02010600030101010101" pitchFamily="2" charset="-122"/>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0517778B-4523-4BE5-865B-4D66E669B9B2}"/>
              </a:ext>
            </a:extLst>
          </p:cNvPr>
          <p:cNvPicPr>
            <a:picLocks noChangeAspect="1"/>
          </p:cNvPicPr>
          <p:nvPr/>
        </p:nvPicPr>
        <p:blipFill>
          <a:blip r:embed="rId7"/>
          <a:stretch>
            <a:fillRect/>
          </a:stretch>
        </p:blipFill>
        <p:spPr>
          <a:xfrm>
            <a:off x="1062229" y="3789110"/>
            <a:ext cx="3128894" cy="215898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6" name="组合 15"/>
          <p:cNvGrpSpPr/>
          <p:nvPr/>
        </p:nvGrpSpPr>
        <p:grpSpPr>
          <a:xfrm>
            <a:off x="0" y="-1"/>
            <a:ext cx="12192000" cy="6858002"/>
            <a:chOff x="0" y="-1"/>
            <a:chExt cx="12192000" cy="6858002"/>
          </a:xfrm>
        </p:grpSpPr>
        <p:sp>
          <p:nvSpPr>
            <p:cNvPr id="17" name="矩形 16"/>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p:cNvGrpSpPr/>
          <p:nvPr/>
        </p:nvGrpSpPr>
        <p:grpSpPr>
          <a:xfrm>
            <a:off x="133400" y="140547"/>
            <a:ext cx="11901234" cy="6795389"/>
            <a:chOff x="133400" y="140547"/>
            <a:chExt cx="11901234" cy="6795389"/>
          </a:xfrm>
        </p:grpSpPr>
        <p:pic>
          <p:nvPicPr>
            <p:cNvPr id="21" name="图片 20"/>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22" name="图片 21"/>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23" name="图片 22"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4</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AB7DDFA-4570-4A45-ABAF-1D257897E2CB}"/>
              </a:ext>
            </a:extLst>
          </p:cNvPr>
          <p:cNvSpPr txBox="1"/>
          <p:nvPr/>
        </p:nvSpPr>
        <p:spPr>
          <a:xfrm>
            <a:off x="580483" y="732778"/>
            <a:ext cx="6869770" cy="431785"/>
          </a:xfrm>
          <a:prstGeom prst="rect">
            <a:avLst/>
          </a:prstGeom>
          <a:noFill/>
        </p:spPr>
        <p:txBody>
          <a:bodyPr wrap="square">
            <a:spAutoFit/>
          </a:bodyPr>
          <a:lstStyle/>
          <a:p>
            <a:r>
              <a:rPr lang="en-US" altLang="zh-CN" sz="2206" b="1" dirty="0">
                <a:cs typeface="Times New Roman" panose="02020603050405020304" pitchFamily="18" charset="0"/>
              </a:rPr>
              <a:t>B. GMACP Algorithm:</a:t>
            </a:r>
          </a:p>
        </p:txBody>
      </p:sp>
      <mc:AlternateContent xmlns:mc="http://schemas.openxmlformats.org/markup-compatibility/2006">
        <mc:Choice xmlns:a14="http://schemas.microsoft.com/office/drawing/2010/main" Requires="a14">
          <p:sp>
            <p:nvSpPr>
              <p:cNvPr id="29" name="文本框 28">
                <a:extLst>
                  <a:ext uri="{FF2B5EF4-FFF2-40B4-BE49-F238E27FC236}">
                    <a16:creationId xmlns:a16="http://schemas.microsoft.com/office/drawing/2014/main" id="{7E5696DF-A98E-4E13-8B44-50DD38A13927}"/>
                  </a:ext>
                </a:extLst>
              </p:cNvPr>
              <p:cNvSpPr txBox="1"/>
              <p:nvPr/>
            </p:nvSpPr>
            <p:spPr>
              <a:xfrm>
                <a:off x="8283109" y="1030689"/>
                <a:ext cx="3770796" cy="5418406"/>
              </a:xfrm>
              <a:prstGeom prst="rect">
                <a:avLst/>
              </a:prstGeom>
              <a:noFill/>
            </p:spPr>
            <p:txBody>
              <a:bodyPr wrap="square" rtlCol="0">
                <a:spAutoFit/>
              </a:bodyPr>
              <a:lstStyle/>
              <a:p>
                <a:pPr marL="286493" indent="-286493">
                  <a:lnSpc>
                    <a:spcPct val="150000"/>
                  </a:lnSpc>
                  <a:spcBef>
                    <a:spcPts val="602"/>
                  </a:spcBef>
                  <a:buFont typeface="Wingdings" panose="05000000000000000000" pitchFamily="2" charset="2"/>
                  <a:buChar char="n"/>
                </a:pPr>
                <a:r>
                  <a:rPr lang="en-US" altLang="zh-CN" dirty="0">
                    <a:ea typeface="宋体" panose="02010600030101010101" pitchFamily="2" charset="-122"/>
                    <a:cs typeface="Times New Roman" panose="02020603050405020304" pitchFamily="18" charset="0"/>
                  </a:rPr>
                  <a:t>GCN Network</a:t>
                </a:r>
                <a:r>
                  <a:rPr lang="zh-CN" altLang="en-US" dirty="0">
                    <a:ea typeface="宋体" panose="02010600030101010101" pitchFamily="2" charset="-122"/>
                    <a:cs typeface="Times New Roman" panose="02020603050405020304" pitchFamily="18" charset="0"/>
                  </a:rPr>
                  <a:t>：</a:t>
                </a:r>
                <a:endParaRPr lang="en-US" altLang="zh-CN" dirty="0">
                  <a:ea typeface="宋体" panose="02010600030101010101" pitchFamily="2" charset="-122"/>
                  <a:cs typeface="Times New Roman" panose="02020603050405020304" pitchFamily="18" charset="0"/>
                </a:endParaRPr>
              </a:p>
              <a:p>
                <a:pPr>
                  <a:spcBef>
                    <a:spcPts val="602"/>
                  </a:spcBef>
                </a:pPr>
                <a14:m>
                  <m:oMathPara xmlns:m="http://schemas.openxmlformats.org/officeDocument/2006/math">
                    <m:oMathParaPr>
                      <m:jc m:val="centerGroup"/>
                    </m:oMathParaPr>
                    <m:oMath xmlns:m="http://schemas.openxmlformats.org/officeDocument/2006/math">
                      <m:acc>
                        <m:accPr>
                          <m:chr m:val="̅"/>
                          <m:ctrlPr>
                            <a:rPr lang="zh-CN" altLang="zh-CN" sz="1400" i="1" kern="100" smtClean="0">
                              <a:solidFill>
                                <a:srgbClr val="24292F"/>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400" i="1" kern="100">
                              <a:solidFill>
                                <a:srgbClr val="24292F"/>
                              </a:solidFill>
                              <a:effectLst/>
                              <a:latin typeface="Cambria Math" panose="02040503050406030204" pitchFamily="18" charset="0"/>
                              <a:ea typeface="等线" panose="02010600030101010101" pitchFamily="2" charset="-122"/>
                              <a:cs typeface="Times New Roman" panose="02020603050405020304" pitchFamily="18" charset="0"/>
                            </a:rPr>
                            <m:t>𝑠</m:t>
                          </m:r>
                        </m:e>
                      </m:acc>
                      <m:r>
                        <a:rPr lang="en-US" altLang="zh-CN" sz="1400" i="1" kern="100">
                          <a:solidFill>
                            <a:srgbClr val="24292F"/>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i="1" kern="100">
                          <a:solidFill>
                            <a:srgbClr val="24292F"/>
                          </a:solidFill>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1400" i="1" kern="100">
                          <a:solidFill>
                            <a:srgbClr val="24292F"/>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i="1" kern="100">
                          <a:solidFill>
                            <a:srgbClr val="24292F"/>
                          </a:solidFill>
                          <a:effectLst/>
                          <a:latin typeface="Cambria Math" panose="02040503050406030204" pitchFamily="18" charset="0"/>
                          <a:ea typeface="等线" panose="02010600030101010101" pitchFamily="2" charset="-122"/>
                          <a:cs typeface="Times New Roman" panose="02020603050405020304" pitchFamily="18" charset="0"/>
                        </a:rPr>
                        <m:t>𝐺𝐶𝑁𝐶𝑜𝑛𝑣</m:t>
                      </m:r>
                      <m:d>
                        <m:dPr>
                          <m:ctrlPr>
                            <a:rPr lang="zh-CN" altLang="zh-CN" sz="1400" i="1" kern="100">
                              <a:solidFill>
                                <a:srgbClr val="24292F"/>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24292F"/>
                              </a:solidFill>
                              <a:effectLst/>
                              <a:latin typeface="Cambria Math" panose="02040503050406030204" pitchFamily="18" charset="0"/>
                              <a:ea typeface="等线" panose="02010600030101010101" pitchFamily="2" charset="-122"/>
                              <a:cs typeface="Times New Roman" panose="02020603050405020304" pitchFamily="18" charset="0"/>
                            </a:rPr>
                            <m:t>𝜎</m:t>
                          </m:r>
                          <m:d>
                            <m:dPr>
                              <m:ctrlPr>
                                <a:rPr lang="zh-CN" altLang="zh-CN" sz="1400" i="1" kern="100">
                                  <a:solidFill>
                                    <a:srgbClr val="24292F"/>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24292F"/>
                                  </a:solidFill>
                                  <a:effectLst/>
                                  <a:latin typeface="Cambria Math" panose="02040503050406030204" pitchFamily="18" charset="0"/>
                                  <a:ea typeface="等线" panose="02010600030101010101" pitchFamily="2" charset="-122"/>
                                  <a:cs typeface="Times New Roman" panose="02020603050405020304" pitchFamily="18" charset="0"/>
                                </a:rPr>
                                <m:t>𝐺𝐶𝑁𝐶𝑜𝑛𝑣</m:t>
                              </m:r>
                              <m:d>
                                <m:dPr>
                                  <m:ctrlPr>
                                    <a:rPr lang="zh-CN" altLang="zh-CN" sz="1400" i="1" kern="100">
                                      <a:solidFill>
                                        <a:srgbClr val="24292F"/>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solidFill>
                                        <a:srgbClr val="24292F"/>
                                      </a:solidFill>
                                      <a:effectLst/>
                                      <a:latin typeface="Cambria Math" panose="02040503050406030204" pitchFamily="18" charset="0"/>
                                      <a:ea typeface="等线" panose="02010600030101010101" pitchFamily="2" charset="-122"/>
                                      <a:cs typeface="Times New Roman" panose="02020603050405020304" pitchFamily="18" charset="0"/>
                                    </a:rPr>
                                    <m:t>𝑠</m:t>
                                  </m:r>
                                  <m:r>
                                    <a:rPr lang="en-US" altLang="zh-CN" sz="1400" i="1" kern="100">
                                      <a:solidFill>
                                        <a:srgbClr val="24292F"/>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i="1" kern="100">
                                      <a:solidFill>
                                        <a:srgbClr val="24292F"/>
                                      </a:solidFill>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1400" i="1" kern="100">
                                      <a:solidFill>
                                        <a:srgbClr val="24292F"/>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400" i="1" kern="100">
                                          <a:solidFill>
                                            <a:srgbClr val="24292F"/>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24292F"/>
                                          </a:solidFill>
                                          <a:effectLst/>
                                          <a:latin typeface="Cambria Math" panose="02040503050406030204" pitchFamily="18" charset="0"/>
                                          <a:ea typeface="等线" panose="02010600030101010101" pitchFamily="2" charset="-122"/>
                                          <a:cs typeface="Times New Roman" panose="02020603050405020304" pitchFamily="18" charset="0"/>
                                        </a:rPr>
                                        <m:t>𝐹</m:t>
                                      </m:r>
                                    </m:e>
                                    <m:sub>
                                      <m:r>
                                        <a:rPr lang="en-US" altLang="zh-CN" sz="1400" i="1" kern="100">
                                          <a:solidFill>
                                            <a:srgbClr val="24292F"/>
                                          </a:solidFill>
                                          <a:effectLst/>
                                          <a:latin typeface="Cambria Math" panose="02040503050406030204" pitchFamily="18" charset="0"/>
                                          <a:ea typeface="等线" panose="02010600030101010101" pitchFamily="2" charset="-122"/>
                                          <a:cs typeface="Times New Roman" panose="02020603050405020304" pitchFamily="18" charset="0"/>
                                        </a:rPr>
                                        <m:t>1</m:t>
                                      </m:r>
                                    </m:sub>
                                  </m:sSub>
                                </m:e>
                              </m:d>
                            </m:e>
                          </m:d>
                          <m:r>
                            <a:rPr lang="en-US" altLang="zh-CN" sz="1400" i="1" kern="100">
                              <a:solidFill>
                                <a:srgbClr val="24292F"/>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400" i="1" kern="100">
                                  <a:solidFill>
                                    <a:srgbClr val="24292F"/>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24292F"/>
                                  </a:solidFill>
                                  <a:effectLst/>
                                  <a:latin typeface="Cambria Math" panose="02040503050406030204" pitchFamily="18" charset="0"/>
                                  <a:ea typeface="等线" panose="02010600030101010101" pitchFamily="2" charset="-122"/>
                                  <a:cs typeface="Times New Roman" panose="02020603050405020304" pitchFamily="18" charset="0"/>
                                </a:rPr>
                                <m:t>𝐹</m:t>
                              </m:r>
                            </m:e>
                            <m:sub>
                              <m:r>
                                <a:rPr lang="en-US" altLang="zh-CN" sz="1400" i="1" kern="100">
                                  <a:solidFill>
                                    <a:srgbClr val="24292F"/>
                                  </a:solidFill>
                                  <a:effectLst/>
                                  <a:latin typeface="Cambria Math" panose="02040503050406030204" pitchFamily="18" charset="0"/>
                                  <a:ea typeface="等线" panose="02010600030101010101" pitchFamily="2" charset="-122"/>
                                  <a:cs typeface="Times New Roman" panose="02020603050405020304" pitchFamily="18" charset="0"/>
                                </a:rPr>
                                <m:t>2</m:t>
                              </m:r>
                            </m:sub>
                          </m:sSub>
                        </m:e>
                      </m:d>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spcBef>
                    <a:spcPts val="602"/>
                  </a:spcBef>
                  <a:buFont typeface="Wingdings" panose="05000000000000000000" pitchFamily="2" charset="2"/>
                  <a:buChar char="n"/>
                </a:pPr>
                <a:r>
                  <a:rPr lang="en-US" altLang="zh-CN" dirty="0">
                    <a:ea typeface="宋体" panose="02010600030101010101" pitchFamily="2" charset="-122"/>
                    <a:cs typeface="Times New Roman" panose="02020603050405020304" pitchFamily="18" charset="0"/>
                  </a:rPr>
                  <a:t>Actor Network:</a:t>
                </a:r>
              </a:p>
              <a:p>
                <a:pPr>
                  <a:spcBef>
                    <a:spcPts val="602"/>
                  </a:spcBef>
                </a:pPr>
                <a14:m>
                  <m:oMathPara xmlns:m="http://schemas.openxmlformats.org/officeDocument/2006/math">
                    <m:oMathParaPr>
                      <m:jc m:val="centerGroup"/>
                    </m:oMathParaPr>
                    <m:oMath xmlns:m="http://schemas.openxmlformats.org/officeDocument/2006/math">
                      <m:sSubSup>
                        <m:sSubSupPr>
                          <m:ctrlPr>
                            <a:rPr lang="zh-CN" altLang="zh-CN" sz="1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𝑃</m:t>
                          </m:r>
                        </m:e>
                        <m:sub>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𝒟</m:t>
                              </m:r>
                            </m:e>
                            <m:sup>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𝑦</m:t>
                              </m:r>
                            </m:sup>
                          </m:sSup>
                        </m:sub>
                        <m:sup>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400" kern="100">
                                  <a:effectLst/>
                                  <a:latin typeface="Cambria Math" panose="02040503050406030204" pitchFamily="18" charset="0"/>
                                  <a:ea typeface="等线" panose="02010600030101010101" pitchFamily="2" charset="-122"/>
                                  <a:cs typeface="Times New Roman" panose="02020603050405020304" pitchFamily="18" charset="0"/>
                                </a:rPr>
                                <m:t>t</m:t>
                              </m:r>
                            </m:e>
                          </m:d>
                        </m:sup>
                      </m:sSubSup>
                      <m:r>
                        <a:rPr lang="en-US" altLang="zh-CN" sz="1400" i="1" kern="100">
                          <a:solidFill>
                            <a:srgbClr val="24292F"/>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i="1" kern="100">
                          <a:solidFill>
                            <a:srgbClr val="24292F"/>
                          </a:solidFill>
                          <a:effectLst/>
                          <a:latin typeface="Cambria Math" panose="02040503050406030204" pitchFamily="18" charset="0"/>
                          <a:ea typeface="等线" panose="02010600030101010101" pitchFamily="2" charset="-122"/>
                          <a:cs typeface="Times New Roman" panose="02020603050405020304" pitchFamily="18" charset="0"/>
                        </a:rPr>
                        <m:t>𝑆𝑜𝑓𝑡𝑚𝑎𝑥</m:t>
                      </m:r>
                      <m:r>
                        <a:rPr lang="en-US" altLang="zh-CN" sz="1400" i="1" kern="100">
                          <a:solidFill>
                            <a:srgbClr val="24292F"/>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i="1" kern="100">
                          <a:solidFill>
                            <a:srgbClr val="24292F"/>
                          </a:solidFill>
                          <a:effectLst/>
                          <a:latin typeface="Cambria Math" panose="02040503050406030204" pitchFamily="18" charset="0"/>
                          <a:ea typeface="等线" panose="02010600030101010101" pitchFamily="2" charset="-122"/>
                          <a:cs typeface="Times New Roman" panose="02020603050405020304" pitchFamily="18" charset="0"/>
                        </a:rPr>
                        <m:t>𝑀𝐿𝑃</m:t>
                      </m:r>
                      <m:r>
                        <a:rPr lang="en-US" altLang="zh-CN" sz="1400" i="1" kern="100">
                          <a:solidFill>
                            <a:srgbClr val="24292F"/>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m:rPr>
                                  <m:sty m:val="p"/>
                                </m:rPr>
                                <a:rPr lang="en-US" altLang="zh-CN" sz="1400" kern="100">
                                  <a:effectLst/>
                                  <a:latin typeface="Cambria Math" panose="02040503050406030204" pitchFamily="18" charset="0"/>
                                  <a:ea typeface="等线" panose="02010600030101010101" pitchFamily="2" charset="-122"/>
                                  <a:cs typeface="Times New Roman" panose="02020603050405020304" pitchFamily="18" charset="0"/>
                                </a:rPr>
                                <m:t>s</m:t>
                              </m:r>
                            </m:e>
                          </m:acc>
                        </m:e>
                        <m:sub>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𝒟</m:t>
                              </m:r>
                            </m:e>
                            <m:sup>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𝑦</m:t>
                              </m:r>
                            </m:sup>
                          </m:sSup>
                        </m:sub>
                        <m:sup>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400" kern="100">
                                  <a:effectLst/>
                                  <a:latin typeface="Cambria Math" panose="02040503050406030204" pitchFamily="18" charset="0"/>
                                  <a:ea typeface="等线" panose="02010600030101010101" pitchFamily="2" charset="-122"/>
                                  <a:cs typeface="Times New Roman" panose="02020603050405020304" pitchFamily="18" charset="0"/>
                                </a:rPr>
                                <m:t>t</m:t>
                              </m:r>
                            </m:e>
                          </m:d>
                        </m:sup>
                      </m:sSubSup>
                      <m:r>
                        <a:rPr lang="en-US" altLang="zh-CN" sz="1400" i="1" kern="100">
                          <a:solidFill>
                            <a:srgbClr val="24292F"/>
                          </a:solidFill>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en-US" altLang="zh-CN" dirty="0">
                  <a:ea typeface="宋体" panose="02010600030101010101" pitchFamily="2" charset="-122"/>
                  <a:cs typeface="Times New Roman" panose="02020603050405020304" pitchFamily="18" charset="0"/>
                </a:endParaRPr>
              </a:p>
              <a:p>
                <a:pPr marL="285750" indent="-285750">
                  <a:spcBef>
                    <a:spcPts val="602"/>
                  </a:spcBef>
                  <a:buFont typeface="Wingdings" panose="05000000000000000000" pitchFamily="2" charset="2"/>
                  <a:buChar char="n"/>
                </a:pPr>
                <a:r>
                  <a:rPr lang="en-US" altLang="zh-CN" dirty="0">
                    <a:ea typeface="宋体" panose="02010600030101010101" pitchFamily="2" charset="-122"/>
                    <a:cs typeface="Times New Roman" panose="02020603050405020304" pitchFamily="18" charset="0"/>
                  </a:rPr>
                  <a:t>Critic Network:</a:t>
                </a:r>
              </a:p>
              <a:p>
                <a:pPr>
                  <a:spcBef>
                    <a:spcPts val="602"/>
                  </a:spcBef>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ea typeface="宋体" panose="02010600030101010101" pitchFamily="2" charset="-122"/>
                          <a:cs typeface="Times New Roman" panose="02020603050405020304" pitchFamily="18" charset="0"/>
                        </a:rPr>
                        <m:t>𝑉</m:t>
                      </m:r>
                      <m:d>
                        <m:dPr>
                          <m:ctrlPr>
                            <a:rPr lang="zh-CN" altLang="zh-CN" sz="1600" i="1">
                              <a:latin typeface="Cambria Math" panose="02040503050406030204" pitchFamily="18" charset="0"/>
                              <a:ea typeface="宋体" panose="02010600030101010101" pitchFamily="2" charset="-122"/>
                              <a:cs typeface="Times New Roman" panose="02020603050405020304" pitchFamily="18" charset="0"/>
                            </a:rPr>
                          </m:ctrlPr>
                        </m:dPr>
                        <m:e>
                          <m:acc>
                            <m:accPr>
                              <m:chr m:val="̅"/>
                              <m:ctrlPr>
                                <a:rPr lang="zh-CN" altLang="zh-CN" sz="1600" i="1">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1600" i="1">
                                  <a:latin typeface="Cambria Math" panose="02040503050406030204" pitchFamily="18" charset="0"/>
                                  <a:ea typeface="宋体" panose="02010600030101010101" pitchFamily="2" charset="-122"/>
                                  <a:cs typeface="Times New Roman" panose="02020603050405020304" pitchFamily="18" charset="0"/>
                                </a:rPr>
                                <m:t>𝑠</m:t>
                              </m:r>
                            </m:e>
                          </m:acc>
                          <m:d>
                            <m:dPr>
                              <m:ctrlPr>
                                <a:rPr lang="zh-CN" altLang="zh-CN" sz="16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600" i="1">
                                  <a:latin typeface="Cambria Math" panose="02040503050406030204" pitchFamily="18" charset="0"/>
                                  <a:ea typeface="宋体" panose="02010600030101010101" pitchFamily="2" charset="-122"/>
                                  <a:cs typeface="Times New Roman" panose="02020603050405020304" pitchFamily="18" charset="0"/>
                                </a:rPr>
                                <m:t>𝑡</m:t>
                              </m:r>
                            </m:e>
                          </m:d>
                        </m:e>
                      </m:d>
                      <m:r>
                        <a:rPr lang="en-US" altLang="zh-CN" sz="1600" i="1" kern="100">
                          <a:solidFill>
                            <a:srgbClr val="24292F"/>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smtClean="0">
                          <a:solidFill>
                            <a:srgbClr val="24292F"/>
                          </a:solidFill>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600" i="1" kern="100">
                          <a:solidFill>
                            <a:srgbClr val="24292F"/>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solidFill>
                            <a:srgbClr val="24292F"/>
                          </a:solidFill>
                          <a:effectLst/>
                          <a:latin typeface="Cambria Math" panose="02040503050406030204" pitchFamily="18" charset="0"/>
                          <a:ea typeface="等线" panose="02010600030101010101" pitchFamily="2" charset="-122"/>
                          <a:cs typeface="Times New Roman" panose="02020603050405020304" pitchFamily="18" charset="0"/>
                        </a:rPr>
                        <m:t>𝑀𝐿𝑃</m:t>
                      </m:r>
                      <m:r>
                        <a:rPr lang="en-US" altLang="zh-CN" sz="1600" i="1" kern="100">
                          <a:solidFill>
                            <a:srgbClr val="24292F"/>
                          </a:solidFill>
                          <a:effectLst/>
                          <a:latin typeface="Cambria Math" panose="02040503050406030204" pitchFamily="18" charset="0"/>
                          <a:ea typeface="等线" panose="02010600030101010101" pitchFamily="2" charset="-122"/>
                          <a:cs typeface="Times New Roman" panose="02020603050405020304" pitchFamily="18" charset="0"/>
                        </a:rPr>
                        <m:t>(</m:t>
                      </m:r>
                      <m:acc>
                        <m:accPr>
                          <m:chr m:val="̅"/>
                          <m:ctrlPr>
                            <a:rPr lang="zh-CN" altLang="zh-CN" sz="1600" i="1">
                              <a:latin typeface="Cambria Math" panose="02040503050406030204" pitchFamily="18" charset="0"/>
                            </a:rPr>
                          </m:ctrlPr>
                        </m:accPr>
                        <m:e>
                          <m:r>
                            <a:rPr lang="en-US" altLang="zh-CN" sz="1600" i="1">
                              <a:latin typeface="Cambria Math" panose="02040503050406030204" pitchFamily="18" charset="0"/>
                            </a:rPr>
                            <m:t>𝑠</m:t>
                          </m:r>
                        </m:e>
                      </m:acc>
                      <m:d>
                        <m:dPr>
                          <m:ctrlPr>
                            <a:rPr lang="zh-CN" altLang="zh-CN" sz="1600" i="1">
                              <a:latin typeface="Cambria Math" panose="02040503050406030204" pitchFamily="18" charset="0"/>
                            </a:rPr>
                          </m:ctrlPr>
                        </m:dPr>
                        <m:e>
                          <m:r>
                            <a:rPr lang="en-US" altLang="zh-CN" sz="1600" i="1">
                              <a:latin typeface="Cambria Math" panose="02040503050406030204" pitchFamily="18" charset="0"/>
                            </a:rPr>
                            <m:t>𝑡</m:t>
                          </m:r>
                        </m:e>
                      </m:d>
                      <m:r>
                        <a:rPr lang="en-US" altLang="zh-CN" sz="1600" i="1" kern="100">
                          <a:solidFill>
                            <a:srgbClr val="24292F"/>
                          </a:solidFill>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en-US" altLang="zh-CN" dirty="0">
                  <a:ea typeface="宋体" panose="02010600030101010101" pitchFamily="2" charset="-122"/>
                  <a:cs typeface="Times New Roman" panose="02020603050405020304" pitchFamily="18" charset="0"/>
                </a:endParaRPr>
              </a:p>
              <a:p>
                <a:pPr marL="285750" indent="-285750">
                  <a:spcBef>
                    <a:spcPts val="602"/>
                  </a:spcBef>
                  <a:buFont typeface="Wingdings" panose="05000000000000000000" pitchFamily="2" charset="2"/>
                  <a:buChar char="n"/>
                </a:pPr>
                <a:r>
                  <a:rPr lang="en-US" altLang="zh-CN" dirty="0">
                    <a:ea typeface="宋体" panose="02010600030101010101" pitchFamily="2" charset="-122"/>
                    <a:cs typeface="Times New Roman" panose="02020603050405020304" pitchFamily="18" charset="0"/>
                  </a:rPr>
                  <a:t>TD-error</a:t>
                </a:r>
                <a:r>
                  <a:rPr lang="zh-CN" altLang="en-US" dirty="0">
                    <a:ea typeface="宋体" panose="02010600030101010101" pitchFamily="2" charset="-122"/>
                    <a:cs typeface="Times New Roman" panose="02020603050405020304" pitchFamily="18" charset="0"/>
                  </a:rPr>
                  <a:t>表示为</a:t>
                </a:r>
                <a:r>
                  <a:rPr lang="zh-CN" altLang="en-US" sz="2005" dirty="0">
                    <a:ea typeface="宋体" panose="02010600030101010101" pitchFamily="2" charset="-122"/>
                    <a:cs typeface="Times New Roman" panose="02020603050405020304" pitchFamily="18" charset="0"/>
                  </a:rPr>
                  <a:t>：</a:t>
                </a:r>
                <a:endParaRPr lang="en-US" altLang="zh-CN" sz="1604" i="1" dirty="0">
                  <a:latin typeface="Cambria Math" panose="02040503050406030204" pitchFamily="18" charset="0"/>
                  <a:ea typeface="宋体" panose="02010600030101010101" pitchFamily="2" charset="-122"/>
                  <a:cs typeface="Times New Roman" panose="02020603050405020304" pitchFamily="18" charset="0"/>
                </a:endParaRPr>
              </a:p>
              <a:p>
                <a:pPr>
                  <a:lnSpc>
                    <a:spcPct val="150000"/>
                  </a:lnSpc>
                  <a:spcBef>
                    <a:spcPts val="602"/>
                  </a:spcBef>
                </a:pPr>
                <a:r>
                  <a:rPr lang="en-US" altLang="zh-CN" dirty="0">
                    <a:ea typeface="宋体" panose="02010600030101010101" pitchFamily="2" charset="-122"/>
                    <a:cs typeface="Times New Roman" panose="02020603050405020304" pitchFamily="18" charset="0"/>
                  </a:rPr>
                  <a:t>    </a:t>
                </a:r>
                <a14:m>
                  <m:oMath xmlns:m="http://schemas.openxmlformats.org/officeDocument/2006/math">
                    <m:acc>
                      <m:accPr>
                        <m:chr m:val="̅"/>
                        <m:ctrlPr>
                          <a:rPr lang="zh-CN" altLang="zh-CN" sz="1600" i="1">
                            <a:latin typeface="Cambria Math" panose="02040503050406030204" pitchFamily="18" charset="0"/>
                          </a:rPr>
                        </m:ctrlPr>
                      </m:accPr>
                      <m:e>
                        <m:r>
                          <a:rPr lang="en-US" altLang="zh-CN" sz="1600" i="1">
                            <a:latin typeface="Cambria Math" panose="02040503050406030204" pitchFamily="18" charset="0"/>
                          </a:rPr>
                          <m:t>𝑠</m:t>
                        </m:r>
                      </m:e>
                    </m:acc>
                    <m:d>
                      <m:dPr>
                        <m:ctrlPr>
                          <a:rPr lang="zh-CN" altLang="zh-CN" sz="1600" i="1">
                            <a:latin typeface="Cambria Math" panose="02040503050406030204" pitchFamily="18" charset="0"/>
                          </a:rPr>
                        </m:ctrlPr>
                      </m:dPr>
                      <m:e>
                        <m:r>
                          <a:rPr lang="en-US" altLang="zh-CN" sz="1600" i="1">
                            <a:latin typeface="Cambria Math" panose="02040503050406030204" pitchFamily="18" charset="0"/>
                          </a:rPr>
                          <m:t>𝑡</m:t>
                        </m:r>
                      </m:e>
                    </m:d>
                    <m:r>
                      <a:rPr lang="en-US" altLang="zh-CN" sz="1600" b="0" i="1" smtClean="0">
                        <a:latin typeface="Cambria Math" panose="02040503050406030204" pitchFamily="18" charset="0"/>
                      </a:rPr>
                      <m:t>                                            </m:t>
                    </m:r>
                    <m:r>
                      <a:rPr lang="en-US" altLang="zh-CN" sz="1600" i="1">
                        <a:latin typeface="Cambria Math" panose="02040503050406030204" pitchFamily="18" charset="0"/>
                      </a:rPr>
                      <m:t>𝑉</m:t>
                    </m:r>
                    <m:d>
                      <m:dPr>
                        <m:ctrlPr>
                          <a:rPr lang="zh-CN" altLang="zh-CN" sz="1600" i="1">
                            <a:latin typeface="Cambria Math" panose="02040503050406030204" pitchFamily="18" charset="0"/>
                          </a:rPr>
                        </m:ctrlPr>
                      </m:dPr>
                      <m:e>
                        <m:acc>
                          <m:accPr>
                            <m:chr m:val="̅"/>
                            <m:ctrlPr>
                              <a:rPr lang="zh-CN" altLang="zh-CN" sz="1600" i="1">
                                <a:latin typeface="Cambria Math" panose="02040503050406030204" pitchFamily="18" charset="0"/>
                              </a:rPr>
                            </m:ctrlPr>
                          </m:accPr>
                          <m:e>
                            <m:r>
                              <a:rPr lang="en-US" altLang="zh-CN" sz="1600" i="1">
                                <a:latin typeface="Cambria Math" panose="02040503050406030204" pitchFamily="18" charset="0"/>
                              </a:rPr>
                              <m:t>𝑠</m:t>
                            </m:r>
                          </m:e>
                        </m:acc>
                        <m:d>
                          <m:dPr>
                            <m:ctrlPr>
                              <a:rPr lang="zh-CN" altLang="zh-CN" sz="1600" i="1">
                                <a:latin typeface="Cambria Math" panose="02040503050406030204" pitchFamily="18" charset="0"/>
                              </a:rPr>
                            </m:ctrlPr>
                          </m:dPr>
                          <m:e>
                            <m:r>
                              <a:rPr lang="en-US" altLang="zh-CN" sz="1600" i="1">
                                <a:latin typeface="Cambria Math" panose="02040503050406030204" pitchFamily="18" charset="0"/>
                              </a:rPr>
                              <m:t>𝑡</m:t>
                            </m:r>
                          </m:e>
                        </m:d>
                      </m:e>
                    </m:d>
                  </m:oMath>
                </a14:m>
                <a:endParaRPr lang="en-US" altLang="zh-CN" sz="1600" i="1" dirty="0">
                  <a:latin typeface="Cambria Math" panose="02040503050406030204" pitchFamily="18" charset="0"/>
                </a:endParaRPr>
              </a:p>
              <a:p>
                <a:pPr>
                  <a:lnSpc>
                    <a:spcPct val="150000"/>
                  </a:lnSpc>
                  <a:spcBef>
                    <a:spcPts val="602"/>
                  </a:spcBef>
                </a:pPr>
                <a14:m>
                  <m:oMathPara xmlns:m="http://schemas.openxmlformats.org/officeDocument/2006/math">
                    <m:oMathParaPr>
                      <m:jc m:val="centerGroup"/>
                    </m:oMathParaPr>
                    <m:oMath xmlns:m="http://schemas.openxmlformats.org/officeDocument/2006/math">
                      <m:acc>
                        <m:accPr>
                          <m:chr m:val="̅"/>
                          <m:ctrlPr>
                            <a:rPr lang="zh-CN" altLang="zh-CN" sz="1600" i="1">
                              <a:latin typeface="Cambria Math" panose="02040503050406030204" pitchFamily="18" charset="0"/>
                            </a:rPr>
                          </m:ctrlPr>
                        </m:accPr>
                        <m:e>
                          <m:r>
                            <a:rPr lang="en-US" altLang="zh-CN" sz="1600" i="1">
                              <a:latin typeface="Cambria Math" panose="02040503050406030204" pitchFamily="18" charset="0"/>
                            </a:rPr>
                            <m:t>𝑠</m:t>
                          </m:r>
                        </m:e>
                      </m:acc>
                      <m:d>
                        <m:dPr>
                          <m:ctrlPr>
                            <a:rPr lang="zh-CN"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𝑡</m:t>
                              </m:r>
                            </m:e>
                            <m:sub>
                              <m:r>
                                <a:rPr lang="en-US" altLang="zh-CN" sz="1600" i="1">
                                  <a:latin typeface="Cambria Math" panose="02040503050406030204" pitchFamily="18" charset="0"/>
                                </a:rPr>
                                <m:t>_</m:t>
                              </m:r>
                            </m:sub>
                          </m:sSub>
                        </m:e>
                      </m:d>
                      <m:r>
                        <a:rPr lang="en-US" altLang="zh-CN" sz="1600" b="0" i="1" smtClean="0">
                          <a:latin typeface="Cambria Math" panose="02040503050406030204" pitchFamily="18" charset="0"/>
                        </a:rPr>
                        <m:t>                                           </m:t>
                      </m:r>
                      <m:r>
                        <a:rPr lang="en-US" altLang="zh-CN" sz="1600" i="1">
                          <a:latin typeface="Cambria Math" panose="02040503050406030204" pitchFamily="18" charset="0"/>
                        </a:rPr>
                        <m:t>𝑉</m:t>
                      </m:r>
                      <m:d>
                        <m:dPr>
                          <m:ctrlPr>
                            <a:rPr lang="zh-CN" altLang="zh-CN" sz="1600" i="1">
                              <a:latin typeface="Cambria Math" panose="02040503050406030204" pitchFamily="18" charset="0"/>
                            </a:rPr>
                          </m:ctrlPr>
                        </m:dPr>
                        <m:e>
                          <m:acc>
                            <m:accPr>
                              <m:chr m:val="̅"/>
                              <m:ctrlPr>
                                <a:rPr lang="zh-CN" altLang="zh-CN" sz="1600" i="1">
                                  <a:latin typeface="Cambria Math" panose="02040503050406030204" pitchFamily="18" charset="0"/>
                                </a:rPr>
                              </m:ctrlPr>
                            </m:accPr>
                            <m:e>
                              <m:r>
                                <a:rPr lang="en-US" altLang="zh-CN" sz="1600" i="1">
                                  <a:latin typeface="Cambria Math" panose="02040503050406030204" pitchFamily="18" charset="0"/>
                                </a:rPr>
                                <m:t>𝑠</m:t>
                              </m:r>
                            </m:e>
                          </m:acc>
                          <m:d>
                            <m:dPr>
                              <m:ctrlPr>
                                <a:rPr lang="zh-CN" altLang="zh-CN" sz="1600" i="1">
                                  <a:latin typeface="Cambria Math" panose="02040503050406030204" pitchFamily="18" charset="0"/>
                                </a:rPr>
                              </m:ctrlPr>
                            </m:dPr>
                            <m:e>
                              <m:sSub>
                                <m:sSubPr>
                                  <m:ctrlPr>
                                    <a:rPr lang="zh-CN" altLang="zh-CN" sz="1600" i="1">
                                      <a:latin typeface="Cambria Math" panose="02040503050406030204" pitchFamily="18" charset="0"/>
                                    </a:rPr>
                                  </m:ctrlPr>
                                </m:sSubPr>
                                <m:e>
                                  <m:r>
                                    <a:rPr lang="en-US" altLang="zh-CN" sz="1600" i="1">
                                      <a:latin typeface="Cambria Math" panose="02040503050406030204" pitchFamily="18" charset="0"/>
                                    </a:rPr>
                                    <m:t>𝑡</m:t>
                                  </m:r>
                                </m:e>
                                <m:sub>
                                  <m:r>
                                    <a:rPr lang="en-US" altLang="zh-CN" sz="1600" i="1">
                                      <a:latin typeface="Cambria Math" panose="02040503050406030204" pitchFamily="18" charset="0"/>
                                    </a:rPr>
                                    <m:t>_</m:t>
                                  </m:r>
                                </m:sub>
                              </m:sSub>
                            </m:e>
                          </m:d>
                        </m:e>
                      </m:d>
                    </m:oMath>
                  </m:oMathPara>
                </a14:m>
                <a:endParaRPr lang="en-US" altLang="zh-CN" i="1" kern="100" dirty="0">
                  <a:solidFill>
                    <a:srgbClr val="1A70B1"/>
                  </a:solidFill>
                  <a:ea typeface="等线" panose="02010600030101010101" pitchFamily="2" charset="-122"/>
                  <a:cs typeface="Times New Roman" panose="02020603050405020304" pitchFamily="18" charset="0"/>
                </a:endParaRPr>
              </a:p>
              <a:p>
                <a:pPr>
                  <a:lnSpc>
                    <a:spcPct val="150000"/>
                  </a:lnSpc>
                  <a:spcBef>
                    <a:spcPts val="602"/>
                  </a:spcBef>
                  <a:buClr>
                    <a:schemeClr val="accent1"/>
                  </a:buClr>
                </a:pPr>
                <a:endParaRPr lang="en-US" altLang="zh-CN" sz="1604" i="1" kern="100" dirty="0">
                  <a:solidFill>
                    <a:srgbClr val="1A70B1"/>
                  </a:solidFill>
                  <a:ea typeface="等线" panose="02010600030101010101" pitchFamily="2" charset="-122"/>
                  <a:cs typeface="Times New Roman" panose="02020603050405020304" pitchFamily="18" charset="0"/>
                </a:endParaRPr>
              </a:p>
              <a:p>
                <a:pPr marL="285750" indent="-285750">
                  <a:lnSpc>
                    <a:spcPct val="150000"/>
                  </a:lnSpc>
                  <a:spcBef>
                    <a:spcPts val="602"/>
                  </a:spcBef>
                  <a:buFont typeface="Wingdings" panose="05000000000000000000" pitchFamily="2" charset="2"/>
                  <a:buChar char="Ø"/>
                </a:pPr>
                <a14:m>
                  <m:oMath xmlns:m="http://schemas.openxmlformats.org/officeDocument/2006/math">
                    <m:r>
                      <a:rPr lang="en-US" altLang="zh-CN" sz="1600" i="1">
                        <a:latin typeface="Cambria Math" panose="02040503050406030204" pitchFamily="18" charset="0"/>
                        <a:ea typeface="宋体" panose="02010600030101010101" pitchFamily="2" charset="-122"/>
                        <a:cs typeface="Times New Roman" panose="02020603050405020304" pitchFamily="18" charset="0"/>
                      </a:rPr>
                      <m:t>𝑉</m:t>
                    </m:r>
                    <m:d>
                      <m:dPr>
                        <m:ctrlPr>
                          <a:rPr lang="zh-CN" altLang="zh-CN" sz="1600" i="1">
                            <a:latin typeface="Cambria Math" panose="02040503050406030204" pitchFamily="18" charset="0"/>
                            <a:ea typeface="宋体" panose="02010600030101010101" pitchFamily="2" charset="-122"/>
                            <a:cs typeface="Times New Roman" panose="02020603050405020304" pitchFamily="18" charset="0"/>
                          </a:rPr>
                        </m:ctrlPr>
                      </m:dPr>
                      <m:e>
                        <m:acc>
                          <m:accPr>
                            <m:chr m:val="̅"/>
                            <m:ctrlPr>
                              <a:rPr lang="zh-CN" altLang="zh-CN" sz="1600" i="1">
                                <a:latin typeface="Cambria Math" panose="02040503050406030204" pitchFamily="18" charset="0"/>
                                <a:ea typeface="宋体" panose="02010600030101010101" pitchFamily="2" charset="-122"/>
                                <a:cs typeface="Times New Roman" panose="02020603050405020304" pitchFamily="18" charset="0"/>
                              </a:rPr>
                            </m:ctrlPr>
                          </m:accPr>
                          <m:e>
                            <m:r>
                              <a:rPr lang="en-US" altLang="zh-CN" sz="1600" i="1">
                                <a:latin typeface="Cambria Math" panose="02040503050406030204" pitchFamily="18" charset="0"/>
                                <a:ea typeface="宋体" panose="02010600030101010101" pitchFamily="2" charset="-122"/>
                                <a:cs typeface="Times New Roman" panose="02020603050405020304" pitchFamily="18" charset="0"/>
                              </a:rPr>
                              <m:t>𝑠</m:t>
                            </m:r>
                          </m:e>
                        </m:acc>
                        <m:d>
                          <m:dPr>
                            <m:ctrlPr>
                              <a:rPr lang="zh-CN" altLang="zh-CN" sz="1600"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600" i="1">
                                <a:latin typeface="Cambria Math" panose="02040503050406030204" pitchFamily="18" charset="0"/>
                                <a:ea typeface="宋体" panose="02010600030101010101" pitchFamily="2" charset="-122"/>
                                <a:cs typeface="Times New Roman" panose="02020603050405020304" pitchFamily="18" charset="0"/>
                              </a:rPr>
                              <m:t>𝑡</m:t>
                            </m:r>
                          </m:e>
                        </m:d>
                      </m:e>
                    </m:d>
                    <m:r>
                      <a:rPr lang="zh-CN" altLang="en-US" sz="1600" i="1">
                        <a:latin typeface="Cambria Math" panose="02040503050406030204" pitchFamily="18" charset="0"/>
                        <a:ea typeface="宋体" panose="02010600030101010101" pitchFamily="2" charset="-122"/>
                        <a:cs typeface="Times New Roman" panose="02020603050405020304" pitchFamily="18" charset="0"/>
                      </a:rPr>
                      <m:t>为选取动作的平均价值。</m:t>
                    </m:r>
                  </m:oMath>
                </a14:m>
                <a:endParaRPr lang="en-US" altLang="zh-CN" sz="1600" i="1" dirty="0">
                  <a:latin typeface="Cambria Math" panose="02040503050406030204" pitchFamily="18" charset="0"/>
                  <a:ea typeface="宋体" panose="02010600030101010101" pitchFamily="2" charset="-122"/>
                  <a:cs typeface="Times New Roman" panose="02020603050405020304" pitchFamily="18" charset="0"/>
                </a:endParaRPr>
              </a:p>
              <a:p>
                <a:pPr marL="286493" indent="-286493">
                  <a:lnSpc>
                    <a:spcPct val="150000"/>
                  </a:lnSpc>
                  <a:spcBef>
                    <a:spcPts val="602"/>
                  </a:spcBef>
                  <a:buFont typeface="Wingdings" panose="05000000000000000000" pitchFamily="2" charset="2"/>
                  <a:buChar char="Ø"/>
                </a:pPr>
                <a14:m>
                  <m:oMath xmlns:m="http://schemas.openxmlformats.org/officeDocument/2006/math">
                    <m:r>
                      <a:rPr lang="en-US" altLang="zh-CN" sz="1600" i="1" kern="100"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𝑟</m:t>
                    </m:r>
                    <m:r>
                      <a:rPr lang="en-US" altLang="zh-CN" sz="1600" b="0" i="1" kern="100"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600" b="0" i="1" kern="100"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𝑡</m:t>
                    </m:r>
                    <m:r>
                      <a:rPr lang="en-US" altLang="zh-CN" sz="1600" b="0" i="1" kern="100" smtClean="0">
                        <a:solidFill>
                          <a:schemeClr val="tx1"/>
                        </a:solidFill>
                        <a:latin typeface="Cambria Math" panose="02040503050406030204" pitchFamily="18" charset="0"/>
                        <a:ea typeface="等线" panose="02010600030101010101" pitchFamily="2" charset="-122"/>
                        <a:cs typeface="Times New Roman" panose="02020603050405020304" pitchFamily="18" charset="0"/>
                      </a:rPr>
                      <m:t>)</m:t>
                    </m:r>
                  </m:oMath>
                </a14:m>
                <a:r>
                  <a:rPr lang="zh-CN" altLang="en-US" sz="1600" dirty="0">
                    <a:ea typeface="宋体" panose="02010600030101010101" pitchFamily="2" charset="-122"/>
                    <a:cs typeface="Times New Roman" panose="02020603050405020304" pitchFamily="18" charset="0"/>
                  </a:rPr>
                  <a:t>代表环境奖励。</a:t>
                </a:r>
                <a:endParaRPr lang="en-US" altLang="zh-CN" sz="1600" dirty="0">
                  <a:ea typeface="宋体" panose="02010600030101010101" pitchFamily="2" charset="-122"/>
                  <a:cs typeface="Times New Roman" panose="02020603050405020304" pitchFamily="18" charset="0"/>
                </a:endParaRPr>
              </a:p>
              <a:p>
                <a:pPr marL="286493" indent="-286493">
                  <a:lnSpc>
                    <a:spcPct val="150000"/>
                  </a:lnSpc>
                  <a:spcBef>
                    <a:spcPts val="602"/>
                  </a:spcBef>
                  <a:buFont typeface="Wingdings" panose="05000000000000000000" pitchFamily="2" charset="2"/>
                  <a:buChar char="Ø"/>
                </a:pPr>
                <a14:m>
                  <m:oMath xmlns:m="http://schemas.openxmlformats.org/officeDocument/2006/math">
                    <m:r>
                      <a:rPr lang="en-US" altLang="zh-CN" sz="1600" i="1" kern="100">
                        <a:solidFill>
                          <a:schemeClr val="tx1"/>
                        </a:solidFill>
                        <a:latin typeface="Cambria Math" panose="02040503050406030204" pitchFamily="18" charset="0"/>
                        <a:ea typeface="等线" panose="02010600030101010101" pitchFamily="2" charset="-122"/>
                        <a:cs typeface="Times New Roman" panose="02020603050405020304" pitchFamily="18" charset="0"/>
                      </a:rPr>
                      <m:t>𝜏</m:t>
                    </m:r>
                  </m:oMath>
                </a14:m>
                <a:r>
                  <a:rPr lang="zh-CN" altLang="en-US" sz="1600" dirty="0">
                    <a:solidFill>
                      <a:schemeClr val="tx1"/>
                    </a:solidFill>
                    <a:ea typeface="宋体" panose="02010600030101010101" pitchFamily="2" charset="-122"/>
                    <a:cs typeface="Times New Roman" panose="02020603050405020304" pitchFamily="18" charset="0"/>
                  </a:rPr>
                  <a:t>是奖励的折扣因子。</a:t>
                </a:r>
                <a:endParaRPr lang="en-US" altLang="zh-CN" sz="200" b="1" dirty="0">
                  <a:solidFill>
                    <a:schemeClr val="tx1"/>
                  </a:solidFill>
                  <a:cs typeface="Times New Roman" panose="02020603050405020304" pitchFamily="18" charset="0"/>
                </a:endParaRPr>
              </a:p>
            </p:txBody>
          </p:sp>
        </mc:Choice>
        <mc:Fallback>
          <p:sp>
            <p:nvSpPr>
              <p:cNvPr id="29" name="文本框 28">
                <a:extLst>
                  <a:ext uri="{FF2B5EF4-FFF2-40B4-BE49-F238E27FC236}">
                    <a16:creationId xmlns:a16="http://schemas.microsoft.com/office/drawing/2014/main" id="{7E5696DF-A98E-4E13-8B44-50DD38A13927}"/>
                  </a:ext>
                </a:extLst>
              </p:cNvPr>
              <p:cNvSpPr txBox="1">
                <a:spLocks noRot="1" noChangeAspect="1" noMove="1" noResize="1" noEditPoints="1" noAdjustHandles="1" noChangeArrowheads="1" noChangeShapeType="1" noTextEdit="1"/>
              </p:cNvSpPr>
              <p:nvPr/>
            </p:nvSpPr>
            <p:spPr>
              <a:xfrm>
                <a:off x="8283109" y="1030689"/>
                <a:ext cx="3770796" cy="5418406"/>
              </a:xfrm>
              <a:prstGeom prst="rect">
                <a:avLst/>
              </a:prstGeom>
              <a:blipFill>
                <a:blip r:embed="rId6"/>
                <a:stretch>
                  <a:fillRect l="-1133"/>
                </a:stretch>
              </a:blipFill>
            </p:spPr>
            <p:txBody>
              <a:bodyPr/>
              <a:lstStyle/>
              <a:p>
                <a:r>
                  <a:rPr lang="zh-CN" altLang="en-US">
                    <a:noFill/>
                  </a:rPr>
                  <a:t> </a:t>
                </a:r>
              </a:p>
            </p:txBody>
          </p:sp>
        </mc:Fallback>
      </mc:AlternateContent>
      <p:sp>
        <p:nvSpPr>
          <p:cNvPr id="53" name="文本框 52">
            <a:extLst>
              <a:ext uri="{FF2B5EF4-FFF2-40B4-BE49-F238E27FC236}">
                <a16:creationId xmlns:a16="http://schemas.microsoft.com/office/drawing/2014/main" id="{55F8DA0A-A694-48D1-B0FE-818300D75723}"/>
              </a:ext>
            </a:extLst>
          </p:cNvPr>
          <p:cNvSpPr txBox="1"/>
          <p:nvPr/>
        </p:nvSpPr>
        <p:spPr>
          <a:xfrm>
            <a:off x="292399" y="6055855"/>
            <a:ext cx="8302655" cy="397481"/>
          </a:xfrm>
          <a:prstGeom prst="rect">
            <a:avLst/>
          </a:prstGeom>
          <a:noFill/>
        </p:spPr>
        <p:txBody>
          <a:bodyPr wrap="square">
            <a:spAutoFit/>
          </a:bodyPr>
          <a:lstStyle/>
          <a:p>
            <a:r>
              <a:rPr lang="en-US" altLang="zh-CN" sz="1983" dirty="0">
                <a:cs typeface="Times New Roman" panose="02020603050405020304" pitchFamily="18" charset="0"/>
              </a:rPr>
              <a:t> </a:t>
            </a:r>
            <a:r>
              <a:rPr lang="en-US" altLang="zh-CN" dirty="0">
                <a:cs typeface="Times New Roman" panose="02020603050405020304" pitchFamily="18" charset="0"/>
              </a:rPr>
              <a:t>GCN-based Multi-agent Caching Placement Algorithm Network Architecture</a:t>
            </a:r>
            <a:endParaRPr lang="en-US" altLang="zh-CN" sz="1983" dirty="0">
              <a:cs typeface="Times New Roman" panose="02020603050405020304" pitchFamily="18" charset="0"/>
            </a:endParaRPr>
          </a:p>
        </p:txBody>
      </p:sp>
      <p:cxnSp>
        <p:nvCxnSpPr>
          <p:cNvPr id="56" name="直接箭头连接符 55">
            <a:extLst>
              <a:ext uri="{FF2B5EF4-FFF2-40B4-BE49-F238E27FC236}">
                <a16:creationId xmlns:a16="http://schemas.microsoft.com/office/drawing/2014/main" id="{C49BBC49-EB21-4CC6-A3E3-84B3FC109FF4}"/>
              </a:ext>
            </a:extLst>
          </p:cNvPr>
          <p:cNvCxnSpPr>
            <a:cxnSpLocks/>
          </p:cNvCxnSpPr>
          <p:nvPr/>
        </p:nvCxnSpPr>
        <p:spPr>
          <a:xfrm flipV="1">
            <a:off x="8991434" y="3770575"/>
            <a:ext cx="1876144" cy="22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6EC1C66F-71FD-4F53-AB05-7DA44061288E}"/>
              </a:ext>
            </a:extLst>
          </p:cNvPr>
          <p:cNvSpPr txBox="1"/>
          <p:nvPr/>
        </p:nvSpPr>
        <p:spPr>
          <a:xfrm>
            <a:off x="9081602" y="3482180"/>
            <a:ext cx="1564260"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Critic-network</a:t>
            </a:r>
            <a:endParaRPr lang="zh-CN" altLang="en-US" sz="1600" dirty="0">
              <a:latin typeface="Times New Roman" panose="02020603050405020304" pitchFamily="18" charset="0"/>
              <a:cs typeface="Times New Roman" panose="02020603050405020304" pitchFamily="18" charset="0"/>
            </a:endParaRPr>
          </a:p>
        </p:txBody>
      </p:sp>
      <p:sp>
        <p:nvSpPr>
          <p:cNvPr id="58" name="文本框 57">
            <a:extLst>
              <a:ext uri="{FF2B5EF4-FFF2-40B4-BE49-F238E27FC236}">
                <a16:creationId xmlns:a16="http://schemas.microsoft.com/office/drawing/2014/main" id="{2BFF0C04-2EFC-4858-848C-C27B71A3177F}"/>
              </a:ext>
            </a:extLst>
          </p:cNvPr>
          <p:cNvSpPr txBox="1"/>
          <p:nvPr/>
        </p:nvSpPr>
        <p:spPr>
          <a:xfrm>
            <a:off x="9138641" y="3962805"/>
            <a:ext cx="1791430"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Target-network</a:t>
            </a:r>
            <a:endParaRPr lang="zh-CN" altLang="en-US" sz="1600" dirty="0">
              <a:latin typeface="Times New Roman" panose="02020603050405020304" pitchFamily="18" charset="0"/>
              <a:cs typeface="Times New Roman" panose="02020603050405020304" pitchFamily="18" charset="0"/>
            </a:endParaRPr>
          </a:p>
        </p:txBody>
      </p:sp>
      <p:cxnSp>
        <p:nvCxnSpPr>
          <p:cNvPr id="59" name="直接箭头连接符 58">
            <a:extLst>
              <a:ext uri="{FF2B5EF4-FFF2-40B4-BE49-F238E27FC236}">
                <a16:creationId xmlns:a16="http://schemas.microsoft.com/office/drawing/2014/main" id="{94397E9C-6E13-424A-A288-B3EE50F64122}"/>
              </a:ext>
            </a:extLst>
          </p:cNvPr>
          <p:cNvCxnSpPr>
            <a:cxnSpLocks/>
          </p:cNvCxnSpPr>
          <p:nvPr/>
        </p:nvCxnSpPr>
        <p:spPr>
          <a:xfrm flipV="1">
            <a:off x="9055157" y="4270496"/>
            <a:ext cx="1876144" cy="22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箭头: 下 59">
            <a:extLst>
              <a:ext uri="{FF2B5EF4-FFF2-40B4-BE49-F238E27FC236}">
                <a16:creationId xmlns:a16="http://schemas.microsoft.com/office/drawing/2014/main" id="{0F57D143-FC80-4160-A75A-EA03A776BC30}"/>
              </a:ext>
            </a:extLst>
          </p:cNvPr>
          <p:cNvSpPr/>
          <p:nvPr/>
        </p:nvSpPr>
        <p:spPr>
          <a:xfrm>
            <a:off x="9848401" y="4414139"/>
            <a:ext cx="162210" cy="244757"/>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2">
              <a:ln>
                <a:solidFill>
                  <a:srgbClr val="1A70B1"/>
                </a:solidFill>
              </a:ln>
              <a:solidFill>
                <a:srgbClr val="1A70B1"/>
              </a:solidFill>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C0409E22-8A97-474C-82CF-1AA275F234DC}"/>
                  </a:ext>
                </a:extLst>
              </p:cNvPr>
              <p:cNvSpPr txBox="1"/>
              <p:nvPr/>
            </p:nvSpPr>
            <p:spPr>
              <a:xfrm>
                <a:off x="7304785" y="4594328"/>
                <a:ext cx="5941101" cy="446148"/>
              </a:xfrm>
              <a:prstGeom prst="rect">
                <a:avLst/>
              </a:prstGeom>
              <a:noFill/>
            </p:spPr>
            <p:txBody>
              <a:bodyPr wrap="square">
                <a:spAutoFit/>
              </a:bodyPr>
              <a:lstStyle/>
              <a:p>
                <a:pPr>
                  <a:spcBef>
                    <a:spcPts val="602"/>
                  </a:spcBef>
                  <a:buClr>
                    <a:schemeClr val="accent1"/>
                  </a:buClr>
                </a:pPr>
                <a14:m>
                  <m:oMathPara xmlns:m="http://schemas.openxmlformats.org/officeDocument/2006/math">
                    <m:oMathParaPr>
                      <m:jc m:val="center"/>
                    </m:oMathParaPr>
                    <m:oMath xmlns:m="http://schemas.openxmlformats.org/officeDocument/2006/math">
                      <m:r>
                        <a:rPr lang="en-US" altLang="zh-CN" sz="1300" i="1">
                          <a:latin typeface="Cambria Math" panose="02040503050406030204" pitchFamily="18" charset="0"/>
                        </a:rPr>
                        <m:t>𝛿</m:t>
                      </m:r>
                      <m:d>
                        <m:dPr>
                          <m:ctrlPr>
                            <a:rPr lang="zh-CN" altLang="zh-CN" sz="1300" i="1">
                              <a:latin typeface="Cambria Math" panose="02040503050406030204" pitchFamily="18" charset="0"/>
                            </a:rPr>
                          </m:ctrlPr>
                        </m:dPr>
                        <m:e>
                          <m:acc>
                            <m:accPr>
                              <m:chr m:val="̅"/>
                              <m:ctrlPr>
                                <a:rPr lang="zh-CN" altLang="zh-CN" sz="1300" i="1">
                                  <a:latin typeface="Cambria Math" panose="02040503050406030204" pitchFamily="18" charset="0"/>
                                </a:rPr>
                              </m:ctrlPr>
                            </m:accPr>
                            <m:e>
                              <m:r>
                                <a:rPr lang="en-US" altLang="zh-CN" sz="1300" i="1">
                                  <a:latin typeface="Cambria Math" panose="02040503050406030204" pitchFamily="18" charset="0"/>
                                </a:rPr>
                                <m:t>𝑠</m:t>
                              </m:r>
                            </m:e>
                          </m:acc>
                          <m:d>
                            <m:dPr>
                              <m:ctrlPr>
                                <a:rPr lang="zh-CN" altLang="zh-CN" sz="1300" i="1">
                                  <a:latin typeface="Cambria Math" panose="02040503050406030204" pitchFamily="18" charset="0"/>
                                </a:rPr>
                              </m:ctrlPr>
                            </m:dPr>
                            <m:e>
                              <m:r>
                                <a:rPr lang="en-US" altLang="zh-CN" sz="1300" i="1">
                                  <a:latin typeface="Cambria Math" panose="02040503050406030204" pitchFamily="18" charset="0"/>
                                </a:rPr>
                                <m:t>𝑡</m:t>
                              </m:r>
                            </m:e>
                          </m:d>
                          <m:r>
                            <a:rPr lang="en-US" altLang="zh-CN" sz="1300" i="1">
                              <a:latin typeface="Cambria Math" panose="02040503050406030204" pitchFamily="18" charset="0"/>
                            </a:rPr>
                            <m:t>,</m:t>
                          </m:r>
                          <m:r>
                            <a:rPr lang="en-US" altLang="zh-CN" sz="1300" i="1">
                              <a:latin typeface="Cambria Math" panose="02040503050406030204" pitchFamily="18" charset="0"/>
                            </a:rPr>
                            <m:t>𝑎</m:t>
                          </m:r>
                          <m:d>
                            <m:dPr>
                              <m:ctrlPr>
                                <a:rPr lang="zh-CN" altLang="zh-CN" sz="1300" i="1">
                                  <a:latin typeface="Cambria Math" panose="02040503050406030204" pitchFamily="18" charset="0"/>
                                </a:rPr>
                              </m:ctrlPr>
                            </m:dPr>
                            <m:e>
                              <m:r>
                                <a:rPr lang="en-US" altLang="zh-CN" sz="1300" i="1">
                                  <a:latin typeface="Cambria Math" panose="02040503050406030204" pitchFamily="18" charset="0"/>
                                </a:rPr>
                                <m:t>𝑡</m:t>
                              </m:r>
                            </m:e>
                          </m:d>
                          <m:r>
                            <a:rPr lang="en-US" altLang="zh-CN" sz="1300" i="1">
                              <a:latin typeface="Cambria Math" panose="02040503050406030204" pitchFamily="18" charset="0"/>
                            </a:rPr>
                            <m:t>,</m:t>
                          </m:r>
                          <m:acc>
                            <m:accPr>
                              <m:chr m:val="̅"/>
                              <m:ctrlPr>
                                <a:rPr lang="zh-CN" altLang="zh-CN" sz="1300" i="1">
                                  <a:latin typeface="Cambria Math" panose="02040503050406030204" pitchFamily="18" charset="0"/>
                                </a:rPr>
                              </m:ctrlPr>
                            </m:accPr>
                            <m:e>
                              <m:r>
                                <a:rPr lang="en-US" altLang="zh-CN" sz="1300" i="1">
                                  <a:latin typeface="Cambria Math" panose="02040503050406030204" pitchFamily="18" charset="0"/>
                                </a:rPr>
                                <m:t>𝑠</m:t>
                              </m:r>
                            </m:e>
                          </m:acc>
                          <m:d>
                            <m:dPr>
                              <m:ctrlPr>
                                <a:rPr lang="zh-CN" altLang="zh-CN" sz="1300" i="1">
                                  <a:latin typeface="Cambria Math" panose="02040503050406030204" pitchFamily="18" charset="0"/>
                                </a:rPr>
                              </m:ctrlPr>
                            </m:dPr>
                            <m:e>
                              <m:sSub>
                                <m:sSubPr>
                                  <m:ctrlPr>
                                    <a:rPr lang="zh-CN" altLang="zh-CN" sz="1300" i="1">
                                      <a:latin typeface="Cambria Math" panose="02040503050406030204" pitchFamily="18" charset="0"/>
                                    </a:rPr>
                                  </m:ctrlPr>
                                </m:sSubPr>
                                <m:e>
                                  <m:r>
                                    <a:rPr lang="en-US" altLang="zh-CN" sz="1300" i="1">
                                      <a:latin typeface="Cambria Math" panose="02040503050406030204" pitchFamily="18" charset="0"/>
                                    </a:rPr>
                                    <m:t>𝑡</m:t>
                                  </m:r>
                                </m:e>
                                <m:sub>
                                  <m:r>
                                    <a:rPr lang="en-US" altLang="zh-CN" sz="1300" i="1">
                                      <a:latin typeface="Cambria Math" panose="02040503050406030204" pitchFamily="18" charset="0"/>
                                    </a:rPr>
                                    <m:t>_</m:t>
                                  </m:r>
                                </m:sub>
                              </m:sSub>
                            </m:e>
                          </m:d>
                        </m:e>
                      </m:d>
                      <m:r>
                        <a:rPr lang="en-US" altLang="zh-CN" sz="1300" i="1">
                          <a:latin typeface="Cambria Math" panose="02040503050406030204" pitchFamily="18" charset="0"/>
                        </a:rPr>
                        <m:t>=</m:t>
                      </m:r>
                      <m:r>
                        <a:rPr lang="en-US" altLang="zh-CN" sz="1300" i="1">
                          <a:latin typeface="Cambria Math" panose="02040503050406030204" pitchFamily="18" charset="0"/>
                        </a:rPr>
                        <m:t>𝑉</m:t>
                      </m:r>
                      <m:d>
                        <m:dPr>
                          <m:ctrlPr>
                            <a:rPr lang="zh-CN" altLang="zh-CN" sz="1300" i="1">
                              <a:latin typeface="Cambria Math" panose="02040503050406030204" pitchFamily="18" charset="0"/>
                            </a:rPr>
                          </m:ctrlPr>
                        </m:dPr>
                        <m:e>
                          <m:acc>
                            <m:accPr>
                              <m:chr m:val="̅"/>
                              <m:ctrlPr>
                                <a:rPr lang="zh-CN" altLang="zh-CN" sz="1300" i="1">
                                  <a:latin typeface="Cambria Math" panose="02040503050406030204" pitchFamily="18" charset="0"/>
                                </a:rPr>
                              </m:ctrlPr>
                            </m:accPr>
                            <m:e>
                              <m:r>
                                <a:rPr lang="en-US" altLang="zh-CN" sz="1300" i="1">
                                  <a:latin typeface="Cambria Math" panose="02040503050406030204" pitchFamily="18" charset="0"/>
                                </a:rPr>
                                <m:t>𝑠</m:t>
                              </m:r>
                            </m:e>
                          </m:acc>
                          <m:d>
                            <m:dPr>
                              <m:ctrlPr>
                                <a:rPr lang="zh-CN" altLang="zh-CN" sz="1300" i="1">
                                  <a:latin typeface="Cambria Math" panose="02040503050406030204" pitchFamily="18" charset="0"/>
                                </a:rPr>
                              </m:ctrlPr>
                            </m:dPr>
                            <m:e>
                              <m:r>
                                <a:rPr lang="en-US" altLang="zh-CN" sz="1300" i="1">
                                  <a:latin typeface="Cambria Math" panose="02040503050406030204" pitchFamily="18" charset="0"/>
                                </a:rPr>
                                <m:t>𝑡</m:t>
                              </m:r>
                            </m:e>
                          </m:d>
                        </m:e>
                      </m:d>
                      <m:r>
                        <a:rPr lang="en-US" altLang="zh-CN" sz="1300" i="1">
                          <a:latin typeface="Cambria Math" panose="02040503050406030204" pitchFamily="18" charset="0"/>
                        </a:rPr>
                        <m:t>−</m:t>
                      </m:r>
                      <m:d>
                        <m:dPr>
                          <m:ctrlPr>
                            <a:rPr lang="zh-CN" altLang="zh-CN" sz="1300" i="1">
                              <a:latin typeface="Cambria Math" panose="02040503050406030204" pitchFamily="18" charset="0"/>
                            </a:rPr>
                          </m:ctrlPr>
                        </m:dPr>
                        <m:e>
                          <m:r>
                            <a:rPr lang="en-US" altLang="zh-CN" sz="1300" i="1">
                              <a:latin typeface="Cambria Math" panose="02040503050406030204" pitchFamily="18" charset="0"/>
                            </a:rPr>
                            <m:t>𝜏</m:t>
                          </m:r>
                          <m:r>
                            <a:rPr lang="zh-CN" altLang="zh-CN" sz="1300" i="1">
                              <a:latin typeface="Cambria Math" panose="02040503050406030204" pitchFamily="18" charset="0"/>
                            </a:rPr>
                            <m:t>⋅</m:t>
                          </m:r>
                          <m:r>
                            <a:rPr lang="en-US" altLang="zh-CN" sz="1300" i="1">
                              <a:latin typeface="Cambria Math" panose="02040503050406030204" pitchFamily="18" charset="0"/>
                            </a:rPr>
                            <m:t>𝑉</m:t>
                          </m:r>
                          <m:d>
                            <m:dPr>
                              <m:ctrlPr>
                                <a:rPr lang="zh-CN" altLang="zh-CN" sz="1300" i="1">
                                  <a:latin typeface="Cambria Math" panose="02040503050406030204" pitchFamily="18" charset="0"/>
                                </a:rPr>
                              </m:ctrlPr>
                            </m:dPr>
                            <m:e>
                              <m:acc>
                                <m:accPr>
                                  <m:chr m:val="̅"/>
                                  <m:ctrlPr>
                                    <a:rPr lang="zh-CN" altLang="zh-CN" sz="1300" i="1">
                                      <a:latin typeface="Cambria Math" panose="02040503050406030204" pitchFamily="18" charset="0"/>
                                    </a:rPr>
                                  </m:ctrlPr>
                                </m:accPr>
                                <m:e>
                                  <m:r>
                                    <a:rPr lang="en-US" altLang="zh-CN" sz="1300" i="1">
                                      <a:latin typeface="Cambria Math" panose="02040503050406030204" pitchFamily="18" charset="0"/>
                                    </a:rPr>
                                    <m:t>𝑠</m:t>
                                  </m:r>
                                </m:e>
                              </m:acc>
                              <m:d>
                                <m:dPr>
                                  <m:ctrlPr>
                                    <a:rPr lang="zh-CN" altLang="zh-CN" sz="1300" i="1">
                                      <a:latin typeface="Cambria Math" panose="02040503050406030204" pitchFamily="18" charset="0"/>
                                    </a:rPr>
                                  </m:ctrlPr>
                                </m:dPr>
                                <m:e>
                                  <m:sSub>
                                    <m:sSubPr>
                                      <m:ctrlPr>
                                        <a:rPr lang="zh-CN" altLang="zh-CN" sz="1300" i="1">
                                          <a:latin typeface="Cambria Math" panose="02040503050406030204" pitchFamily="18" charset="0"/>
                                        </a:rPr>
                                      </m:ctrlPr>
                                    </m:sSubPr>
                                    <m:e>
                                      <m:r>
                                        <a:rPr lang="en-US" altLang="zh-CN" sz="1300" i="1">
                                          <a:latin typeface="Cambria Math" panose="02040503050406030204" pitchFamily="18" charset="0"/>
                                        </a:rPr>
                                        <m:t>𝑡</m:t>
                                      </m:r>
                                    </m:e>
                                    <m:sub>
                                      <m:r>
                                        <a:rPr lang="en-US" altLang="zh-CN" sz="1300" i="1">
                                          <a:latin typeface="Cambria Math" panose="02040503050406030204" pitchFamily="18" charset="0"/>
                                        </a:rPr>
                                        <m:t>_</m:t>
                                      </m:r>
                                    </m:sub>
                                  </m:sSub>
                                </m:e>
                              </m:d>
                            </m:e>
                          </m:d>
                          <m:r>
                            <a:rPr lang="en-US" altLang="zh-CN" sz="1300" i="1">
                              <a:latin typeface="Cambria Math" panose="02040503050406030204" pitchFamily="18" charset="0"/>
                            </a:rPr>
                            <m:t>+</m:t>
                          </m:r>
                          <m:r>
                            <a:rPr lang="en-US" altLang="zh-CN" sz="1300" i="1">
                              <a:latin typeface="Cambria Math" panose="02040503050406030204" pitchFamily="18" charset="0"/>
                            </a:rPr>
                            <m:t>𝑟</m:t>
                          </m:r>
                          <m:d>
                            <m:dPr>
                              <m:ctrlPr>
                                <a:rPr lang="zh-CN" altLang="zh-CN" sz="1300" i="1">
                                  <a:latin typeface="Cambria Math" panose="02040503050406030204" pitchFamily="18" charset="0"/>
                                </a:rPr>
                              </m:ctrlPr>
                            </m:dPr>
                            <m:e>
                              <m:r>
                                <a:rPr lang="en-US" altLang="zh-CN" sz="1300" i="1">
                                  <a:latin typeface="Cambria Math" panose="02040503050406030204" pitchFamily="18" charset="0"/>
                                </a:rPr>
                                <m:t>𝑡</m:t>
                              </m:r>
                            </m:e>
                          </m:d>
                        </m:e>
                      </m:d>
                    </m:oMath>
                  </m:oMathPara>
                </a14:m>
                <a:endParaRPr lang="zh-CN" altLang="zh-CN" sz="1300" kern="100" dirty="0">
                  <a:solidFill>
                    <a:schemeClr val="tx1"/>
                  </a:solidFill>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61" name="文本框 60">
                <a:extLst>
                  <a:ext uri="{FF2B5EF4-FFF2-40B4-BE49-F238E27FC236}">
                    <a16:creationId xmlns:a16="http://schemas.microsoft.com/office/drawing/2014/main" id="{C0409E22-8A97-474C-82CF-1AA275F234DC}"/>
                  </a:ext>
                </a:extLst>
              </p:cNvPr>
              <p:cNvSpPr txBox="1">
                <a:spLocks noRot="1" noChangeAspect="1" noMove="1" noResize="1" noEditPoints="1" noAdjustHandles="1" noChangeArrowheads="1" noChangeShapeType="1" noTextEdit="1"/>
              </p:cNvSpPr>
              <p:nvPr/>
            </p:nvSpPr>
            <p:spPr>
              <a:xfrm>
                <a:off x="7304785" y="4594328"/>
                <a:ext cx="5941101" cy="446148"/>
              </a:xfrm>
              <a:prstGeom prst="rect">
                <a:avLst/>
              </a:prstGeom>
              <a:blipFill>
                <a:blip r:embed="rId7"/>
                <a:stretch>
                  <a:fillRect/>
                </a:stretch>
              </a:blipFill>
            </p:spPr>
            <p:txBody>
              <a:bodyPr/>
              <a:lstStyle/>
              <a:p>
                <a:r>
                  <a:rPr lang="zh-CN" altLang="en-US">
                    <a:noFill/>
                  </a:rPr>
                  <a:t> </a:t>
                </a:r>
              </a:p>
            </p:txBody>
          </p:sp>
        </mc:Fallback>
      </mc:AlternateContent>
      <p:sp>
        <p:nvSpPr>
          <p:cNvPr id="55" name="文本框 54">
            <a:extLst>
              <a:ext uri="{FF2B5EF4-FFF2-40B4-BE49-F238E27FC236}">
                <a16:creationId xmlns:a16="http://schemas.microsoft.com/office/drawing/2014/main" id="{0177D6B4-90DE-48E6-8CA4-6F45114EB6F6}"/>
              </a:ext>
            </a:extLst>
          </p:cNvPr>
          <p:cNvSpPr txBox="1"/>
          <p:nvPr/>
        </p:nvSpPr>
        <p:spPr>
          <a:xfrm>
            <a:off x="1008331" y="124472"/>
            <a:ext cx="6870792"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rPr>
              <a:t>基于</a:t>
            </a:r>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rPr>
              <a:t>GCN</a:t>
            </a:r>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rPr>
              <a:t>的多智能体强化学习缓存放置算法</a:t>
            </a:r>
          </a:p>
        </p:txBody>
      </p:sp>
      <p:pic>
        <p:nvPicPr>
          <p:cNvPr id="3" name="图片 2">
            <a:extLst>
              <a:ext uri="{FF2B5EF4-FFF2-40B4-BE49-F238E27FC236}">
                <a16:creationId xmlns:a16="http://schemas.microsoft.com/office/drawing/2014/main" id="{C0EF2004-47E1-4A0A-8BE6-B38C0856323B}"/>
              </a:ext>
            </a:extLst>
          </p:cNvPr>
          <p:cNvPicPr>
            <a:picLocks noChangeAspect="1"/>
          </p:cNvPicPr>
          <p:nvPr/>
        </p:nvPicPr>
        <p:blipFill>
          <a:blip r:embed="rId8"/>
          <a:stretch>
            <a:fillRect/>
          </a:stretch>
        </p:blipFill>
        <p:spPr>
          <a:xfrm>
            <a:off x="70787" y="1250106"/>
            <a:ext cx="8211092" cy="48216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6" name="组合 15"/>
          <p:cNvGrpSpPr/>
          <p:nvPr/>
        </p:nvGrpSpPr>
        <p:grpSpPr>
          <a:xfrm>
            <a:off x="0" y="-1"/>
            <a:ext cx="12192000" cy="6858002"/>
            <a:chOff x="0" y="-1"/>
            <a:chExt cx="12192000" cy="6858002"/>
          </a:xfrm>
        </p:grpSpPr>
        <p:sp>
          <p:nvSpPr>
            <p:cNvPr id="17" name="矩形 16"/>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p:cNvGrpSpPr/>
          <p:nvPr/>
        </p:nvGrpSpPr>
        <p:grpSpPr>
          <a:xfrm>
            <a:off x="133400" y="140547"/>
            <a:ext cx="11901234" cy="6795389"/>
            <a:chOff x="133400" y="140547"/>
            <a:chExt cx="11901234" cy="6795389"/>
          </a:xfrm>
        </p:grpSpPr>
        <p:pic>
          <p:nvPicPr>
            <p:cNvPr id="21" name="图片 20"/>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22" name="图片 21"/>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23" name="图片 22"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5</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rPr>
              <a:t>仿真结果</a:t>
            </a:r>
            <a:endParaRPr kumimoji="1"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29" name="文本框 28">
            <a:extLst>
              <a:ext uri="{FF2B5EF4-FFF2-40B4-BE49-F238E27FC236}">
                <a16:creationId xmlns:a16="http://schemas.microsoft.com/office/drawing/2014/main" id="{923CB4BD-B9C4-4976-A6BF-416B3A28EF17}"/>
              </a:ext>
            </a:extLst>
          </p:cNvPr>
          <p:cNvSpPr txBox="1"/>
          <p:nvPr/>
        </p:nvSpPr>
        <p:spPr>
          <a:xfrm>
            <a:off x="6205716" y="1925283"/>
            <a:ext cx="5516384" cy="4600105"/>
          </a:xfrm>
          <a:prstGeom prst="rect">
            <a:avLst/>
          </a:prstGeom>
          <a:noFill/>
        </p:spPr>
        <p:txBody>
          <a:bodyPr wrap="square" rtlCol="0">
            <a:spAutoFit/>
          </a:bodyPr>
          <a:lstStyle/>
          <a:p>
            <a:pPr marL="342900" indent="-342900">
              <a:lnSpc>
                <a:spcPct val="150000"/>
              </a:lnSpc>
              <a:spcBef>
                <a:spcPts val="602"/>
              </a:spcBef>
              <a:buFont typeface="Wingdings" panose="05000000000000000000" pitchFamily="2" charset="2"/>
              <a:buChar char="n"/>
            </a:pPr>
            <a:r>
              <a:rPr lang="en-US" altLang="zh-CN" sz="1805" b="1" dirty="0">
                <a:cs typeface="Times New Roman" panose="02020603050405020304" pitchFamily="18" charset="0"/>
              </a:rPr>
              <a:t>MLP</a:t>
            </a:r>
            <a:endParaRPr lang="en-US" altLang="zh-CN" sz="1805" b="1" baseline="30000" dirty="0">
              <a:cs typeface="Times New Roman" panose="02020603050405020304" pitchFamily="18" charset="0"/>
            </a:endParaRPr>
          </a:p>
          <a:p>
            <a:pPr lvl="1">
              <a:lnSpc>
                <a:spcPct val="150000"/>
              </a:lnSpc>
              <a:spcBef>
                <a:spcPts val="602"/>
              </a:spcBef>
            </a:pPr>
            <a:r>
              <a:rPr lang="zh-CN" altLang="en-US" sz="1805" dirty="0">
                <a:latin typeface="宋体" panose="02010600030101010101" pitchFamily="2" charset="-122"/>
                <a:ea typeface="宋体" panose="02010600030101010101" pitchFamily="2" charset="-122"/>
                <a:cs typeface="Times New Roman" panose="02020603050405020304" pitchFamily="18" charset="0"/>
              </a:rPr>
              <a:t>我们使用拥有三层神经网络的</a:t>
            </a:r>
            <a:r>
              <a:rPr lang="en-US" altLang="zh-CN" sz="1805" dirty="0">
                <a:latin typeface="宋体" panose="02010600030101010101" pitchFamily="2" charset="-122"/>
                <a:ea typeface="宋体" panose="02010600030101010101" pitchFamily="2" charset="-122"/>
                <a:cs typeface="Times New Roman" panose="02020603050405020304" pitchFamily="18" charset="0"/>
              </a:rPr>
              <a:t>MLP</a:t>
            </a:r>
            <a:r>
              <a:rPr lang="zh-CN" altLang="en-US" sz="1805" dirty="0">
                <a:latin typeface="宋体" panose="02010600030101010101" pitchFamily="2" charset="-122"/>
                <a:ea typeface="宋体" panose="02010600030101010101" pitchFamily="2" charset="-122"/>
                <a:cs typeface="Times New Roman" panose="02020603050405020304" pitchFamily="18" charset="0"/>
              </a:rPr>
              <a:t>学习网络状态与用户请求之间的复杂非线性关系，输出各个内容的缓存决策。</a:t>
            </a:r>
            <a:endParaRPr lang="en-US" altLang="zh-CN" sz="1805" dirty="0">
              <a:latin typeface="宋体" panose="02010600030101010101" pitchFamily="2" charset="-122"/>
              <a:ea typeface="宋体" panose="02010600030101010101" pitchFamily="2" charset="-122"/>
              <a:cs typeface="Times New Roman" panose="02020603050405020304" pitchFamily="18" charset="0"/>
            </a:endParaRPr>
          </a:p>
          <a:p>
            <a:pPr marL="0" lvl="1" indent="-285750">
              <a:lnSpc>
                <a:spcPct val="150000"/>
              </a:lnSpc>
              <a:spcBef>
                <a:spcPts val="602"/>
              </a:spcBef>
              <a:buFont typeface="Wingdings" panose="05000000000000000000" pitchFamily="2" charset="2"/>
              <a:buChar char="n"/>
            </a:pPr>
            <a:r>
              <a:rPr lang="en-US" altLang="zh-CN" sz="1800" b="1" dirty="0">
                <a:cs typeface="Times New Roman" panose="02020603050405020304" pitchFamily="18" charset="0"/>
              </a:rPr>
              <a:t>GCN-based Caching Placement Algorithm (GCP)</a:t>
            </a:r>
            <a:endParaRPr lang="en-US" altLang="zh-CN" sz="1800" b="1" baseline="30000" dirty="0">
              <a:cs typeface="Times New Roman" panose="02020603050405020304" pitchFamily="18" charset="0"/>
            </a:endParaRPr>
          </a:p>
          <a:p>
            <a:pPr lvl="1">
              <a:lnSpc>
                <a:spcPct val="150000"/>
              </a:lnSpc>
              <a:spcBef>
                <a:spcPts val="602"/>
              </a:spcBef>
            </a:pPr>
            <a:r>
              <a:rPr lang="zh-CN" altLang="en-US" sz="1805" dirty="0">
                <a:latin typeface="宋体" panose="02010600030101010101" pitchFamily="2" charset="-122"/>
                <a:ea typeface="宋体" panose="02010600030101010101" pitchFamily="2" charset="-122"/>
                <a:cs typeface="Times New Roman" panose="02020603050405020304" pitchFamily="18" charset="0"/>
              </a:rPr>
              <a:t>集中式的训练和执行框架。不包含</a:t>
            </a:r>
            <a:r>
              <a:rPr lang="en-US" altLang="zh-CN" sz="1805" dirty="0">
                <a:latin typeface="宋体" panose="02010600030101010101" pitchFamily="2" charset="-122"/>
                <a:ea typeface="宋体" panose="02010600030101010101" pitchFamily="2" charset="-122"/>
                <a:cs typeface="Times New Roman" panose="02020603050405020304" pitchFamily="18" charset="0"/>
              </a:rPr>
              <a:t>LEO</a:t>
            </a:r>
            <a:r>
              <a:rPr lang="zh-CN" altLang="en-US" sz="1805" dirty="0">
                <a:latin typeface="宋体" panose="02010600030101010101" pitchFamily="2" charset="-122"/>
                <a:ea typeface="宋体" panose="02010600030101010101" pitchFamily="2" charset="-122"/>
                <a:cs typeface="Times New Roman" panose="02020603050405020304" pitchFamily="18" charset="0"/>
              </a:rPr>
              <a:t>卫星</a:t>
            </a:r>
            <a:r>
              <a:rPr lang="en-US" altLang="zh-CN" sz="1805" dirty="0">
                <a:latin typeface="宋体" panose="02010600030101010101" pitchFamily="2" charset="-122"/>
                <a:ea typeface="宋体" panose="02010600030101010101" pitchFamily="2" charset="-122"/>
                <a:cs typeface="Times New Roman" panose="02020603050405020304" pitchFamily="18" charset="0"/>
              </a:rPr>
              <a:t>DAD</a:t>
            </a:r>
            <a:r>
              <a:rPr lang="zh-CN" altLang="en-US" sz="1805" dirty="0">
                <a:latin typeface="宋体" panose="02010600030101010101" pitchFamily="2" charset="-122"/>
                <a:ea typeface="宋体" panose="02010600030101010101" pitchFamily="2" charset="-122"/>
                <a:cs typeface="Times New Roman" panose="02020603050405020304" pitchFamily="18" charset="0"/>
              </a:rPr>
              <a:t>，而是通过配备</a:t>
            </a:r>
            <a:r>
              <a:rPr lang="en-US" altLang="zh-CN" sz="1805" dirty="0">
                <a:latin typeface="宋体" panose="02010600030101010101" pitchFamily="2" charset="-122"/>
                <a:ea typeface="宋体" panose="02010600030101010101" pitchFamily="2" charset="-122"/>
                <a:cs typeface="Times New Roman" panose="02020603050405020304" pitchFamily="18" charset="0"/>
              </a:rPr>
              <a:t>SDN</a:t>
            </a:r>
            <a:r>
              <a:rPr lang="zh-CN" altLang="en-US" sz="1805" dirty="0">
                <a:latin typeface="宋体" panose="02010600030101010101" pitchFamily="2" charset="-122"/>
                <a:ea typeface="宋体" panose="02010600030101010101" pitchFamily="2" charset="-122"/>
                <a:cs typeface="Times New Roman" panose="02020603050405020304" pitchFamily="18" charset="0"/>
              </a:rPr>
              <a:t>控制器的</a:t>
            </a:r>
            <a:r>
              <a:rPr lang="en-US" altLang="zh-CN" sz="1805" dirty="0">
                <a:latin typeface="宋体" panose="02010600030101010101" pitchFamily="2" charset="-122"/>
                <a:ea typeface="宋体" panose="02010600030101010101" pitchFamily="2" charset="-122"/>
                <a:cs typeface="Times New Roman" panose="02020603050405020304" pitchFamily="18" charset="0"/>
              </a:rPr>
              <a:t>GEO</a:t>
            </a:r>
            <a:r>
              <a:rPr lang="zh-CN" altLang="en-US" sz="1805" dirty="0">
                <a:latin typeface="宋体" panose="02010600030101010101" pitchFamily="2" charset="-122"/>
                <a:ea typeface="宋体" panose="02010600030101010101" pitchFamily="2" charset="-122"/>
                <a:cs typeface="Times New Roman" panose="02020603050405020304" pitchFamily="18" charset="0"/>
              </a:rPr>
              <a:t>卫星来实现集中式的训练和控制。</a:t>
            </a:r>
            <a:endParaRPr lang="en-US" altLang="zh-CN" sz="1805" dirty="0">
              <a:latin typeface="宋体" panose="02010600030101010101" pitchFamily="2" charset="-122"/>
              <a:ea typeface="宋体" panose="02010600030101010101" pitchFamily="2" charset="-122"/>
              <a:cs typeface="Times New Roman" panose="02020603050405020304" pitchFamily="18" charset="0"/>
            </a:endParaRPr>
          </a:p>
          <a:p>
            <a:pPr marL="0" lvl="1" indent="-342900">
              <a:lnSpc>
                <a:spcPct val="150000"/>
              </a:lnSpc>
              <a:spcBef>
                <a:spcPts val="602"/>
              </a:spcBef>
              <a:buFont typeface="Wingdings" panose="05000000000000000000" pitchFamily="2" charset="2"/>
              <a:buChar char="n"/>
            </a:pPr>
            <a:r>
              <a:rPr lang="sv-SE" altLang="zh-CN" sz="1805" b="1" dirty="0">
                <a:cs typeface="Times New Roman" panose="02020603050405020304" pitchFamily="18" charset="0"/>
              </a:rPr>
              <a:t>Random Distribution Algorithm </a:t>
            </a:r>
            <a:r>
              <a:rPr lang="en-US" altLang="zh-CN" sz="1805" b="1" dirty="0">
                <a:cs typeface="Times New Roman" panose="02020603050405020304" pitchFamily="18" charset="0"/>
              </a:rPr>
              <a:t>(RDA)</a:t>
            </a:r>
          </a:p>
          <a:p>
            <a:pPr marL="0" lvl="1">
              <a:lnSpc>
                <a:spcPct val="150000"/>
              </a:lnSpc>
              <a:spcBef>
                <a:spcPts val="602"/>
              </a:spcBef>
            </a:pPr>
            <a:endParaRPr lang="en-US" altLang="zh-CN" sz="1805" dirty="0">
              <a:solidFill>
                <a:schemeClr val="accent1"/>
              </a:solidFill>
              <a:cs typeface="Times New Roman" panose="02020603050405020304" pitchFamily="18" charset="0"/>
            </a:endParaRPr>
          </a:p>
        </p:txBody>
      </p:sp>
      <p:sp>
        <p:nvSpPr>
          <p:cNvPr id="30" name="文本框 29">
            <a:extLst>
              <a:ext uri="{FF2B5EF4-FFF2-40B4-BE49-F238E27FC236}">
                <a16:creationId xmlns:a16="http://schemas.microsoft.com/office/drawing/2014/main" id="{C32A345E-EF5F-4414-B3C5-78C94EFAC688}"/>
              </a:ext>
            </a:extLst>
          </p:cNvPr>
          <p:cNvSpPr txBox="1"/>
          <p:nvPr/>
        </p:nvSpPr>
        <p:spPr>
          <a:xfrm>
            <a:off x="267585" y="1423150"/>
            <a:ext cx="3782189" cy="400879"/>
          </a:xfrm>
          <a:prstGeom prst="rect">
            <a:avLst/>
          </a:prstGeom>
          <a:noFill/>
        </p:spPr>
        <p:txBody>
          <a:bodyPr wrap="square" rtlCol="0">
            <a:spAutoFit/>
          </a:bodyPr>
          <a:lstStyle/>
          <a:p>
            <a:pPr algn="ctr"/>
            <a:r>
              <a:rPr lang="en-US" altLang="zh-CN" sz="2005" b="1" dirty="0">
                <a:cs typeface="Times New Roman" panose="02020603050405020304" pitchFamily="18" charset="0"/>
              </a:rPr>
              <a:t>Simulation parameters:</a:t>
            </a:r>
          </a:p>
        </p:txBody>
      </p:sp>
      <p:sp>
        <p:nvSpPr>
          <p:cNvPr id="31" name="文本框 30">
            <a:extLst>
              <a:ext uri="{FF2B5EF4-FFF2-40B4-BE49-F238E27FC236}">
                <a16:creationId xmlns:a16="http://schemas.microsoft.com/office/drawing/2014/main" id="{F7DDD895-7623-4F56-9A55-AF985BC1E346}"/>
              </a:ext>
            </a:extLst>
          </p:cNvPr>
          <p:cNvSpPr txBox="1"/>
          <p:nvPr/>
        </p:nvSpPr>
        <p:spPr>
          <a:xfrm>
            <a:off x="5108560" y="1423149"/>
            <a:ext cx="3782189" cy="400879"/>
          </a:xfrm>
          <a:prstGeom prst="rect">
            <a:avLst/>
          </a:prstGeom>
          <a:noFill/>
        </p:spPr>
        <p:txBody>
          <a:bodyPr wrap="square" rtlCol="0">
            <a:spAutoFit/>
          </a:bodyPr>
          <a:lstStyle/>
          <a:p>
            <a:pPr algn="ctr"/>
            <a:r>
              <a:rPr lang="en-US" altLang="zh-CN" sz="2005" b="1" dirty="0">
                <a:cs typeface="Times New Roman" panose="02020603050405020304" pitchFamily="18" charset="0"/>
              </a:rPr>
              <a:t>Benchmark:</a:t>
            </a:r>
          </a:p>
        </p:txBody>
      </p:sp>
      <p:sp>
        <p:nvSpPr>
          <p:cNvPr id="32" name="文本框 31">
            <a:extLst>
              <a:ext uri="{FF2B5EF4-FFF2-40B4-BE49-F238E27FC236}">
                <a16:creationId xmlns:a16="http://schemas.microsoft.com/office/drawing/2014/main" id="{0C6E2EA8-BEF8-432C-A602-8A1C30F0585A}"/>
              </a:ext>
            </a:extLst>
          </p:cNvPr>
          <p:cNvSpPr txBox="1"/>
          <p:nvPr/>
        </p:nvSpPr>
        <p:spPr>
          <a:xfrm>
            <a:off x="486083" y="823191"/>
            <a:ext cx="6869770" cy="400110"/>
          </a:xfrm>
          <a:prstGeom prst="rect">
            <a:avLst/>
          </a:prstGeom>
          <a:noFill/>
        </p:spPr>
        <p:txBody>
          <a:bodyPr wrap="square">
            <a:spAutoFit/>
          </a:bodyPr>
          <a:lstStyle/>
          <a:p>
            <a:r>
              <a:rPr lang="en-US" altLang="zh-CN" sz="2000" b="1" dirty="0">
                <a:cs typeface="Times New Roman" panose="02020603050405020304" pitchFamily="18" charset="0"/>
              </a:rPr>
              <a:t>A. Simulation Setting:</a:t>
            </a:r>
          </a:p>
        </p:txBody>
      </p:sp>
      <p:pic>
        <p:nvPicPr>
          <p:cNvPr id="4" name="图片 3">
            <a:extLst>
              <a:ext uri="{FF2B5EF4-FFF2-40B4-BE49-F238E27FC236}">
                <a16:creationId xmlns:a16="http://schemas.microsoft.com/office/drawing/2014/main" id="{46C4A98C-E6F5-4D18-BC47-7ED2057DFB70}"/>
              </a:ext>
            </a:extLst>
          </p:cNvPr>
          <p:cNvPicPr>
            <a:picLocks noChangeAspect="1"/>
          </p:cNvPicPr>
          <p:nvPr/>
        </p:nvPicPr>
        <p:blipFill>
          <a:blip r:embed="rId6"/>
          <a:stretch>
            <a:fillRect/>
          </a:stretch>
        </p:blipFill>
        <p:spPr>
          <a:xfrm>
            <a:off x="839416" y="2023876"/>
            <a:ext cx="5015387" cy="401093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6" name="组合 15"/>
          <p:cNvGrpSpPr/>
          <p:nvPr/>
        </p:nvGrpSpPr>
        <p:grpSpPr>
          <a:xfrm>
            <a:off x="0" y="-1"/>
            <a:ext cx="12192000" cy="6858002"/>
            <a:chOff x="0" y="-1"/>
            <a:chExt cx="12192000" cy="6858002"/>
          </a:xfrm>
        </p:grpSpPr>
        <p:sp>
          <p:nvSpPr>
            <p:cNvPr id="17" name="矩形 16"/>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p:cNvGrpSpPr/>
          <p:nvPr/>
        </p:nvGrpSpPr>
        <p:grpSpPr>
          <a:xfrm>
            <a:off x="133400" y="140547"/>
            <a:ext cx="11901234" cy="6795389"/>
            <a:chOff x="133400" y="140547"/>
            <a:chExt cx="11901234" cy="6795389"/>
          </a:xfrm>
        </p:grpSpPr>
        <p:pic>
          <p:nvPicPr>
            <p:cNvPr id="21" name="图片 20"/>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22" name="图片 21"/>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23" name="图片 22"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5</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861D46CA-0B13-45D8-BAC3-F599D574D00B}"/>
                  </a:ext>
                </a:extLst>
              </p:cNvPr>
              <p:cNvSpPr txBox="1"/>
              <p:nvPr/>
            </p:nvSpPr>
            <p:spPr>
              <a:xfrm>
                <a:off x="6021358" y="2045524"/>
                <a:ext cx="5370067" cy="3068982"/>
              </a:xfrm>
              <a:prstGeom prst="rect">
                <a:avLst/>
              </a:prstGeom>
              <a:noFill/>
            </p:spPr>
            <p:txBody>
              <a:bodyPr wrap="square" rtlCol="0">
                <a:spAutoFit/>
              </a:bodyPr>
              <a:lstStyle/>
              <a:p>
                <a:pPr marL="286493" indent="-286493">
                  <a:lnSpc>
                    <a:spcPct val="150000"/>
                  </a:lnSpc>
                  <a:spcBef>
                    <a:spcPts val="602"/>
                  </a:spcBef>
                  <a:buFont typeface="Wingdings" panose="05000000000000000000" pitchFamily="2" charset="2"/>
                  <a:buChar char="n"/>
                </a:pPr>
                <a:r>
                  <a:rPr lang="zh-CN" altLang="en-US" sz="2005" dirty="0">
                    <a:solidFill>
                      <a:schemeClr val="tx1"/>
                    </a:solidFill>
                    <a:latin typeface="宋体" panose="02010600030101010101" pitchFamily="2" charset="-122"/>
                    <a:ea typeface="宋体" panose="02010600030101010101" pitchFamily="2" charset="-122"/>
                    <a:cs typeface="Times New Roman" panose="02020603050405020304" pitchFamily="18" charset="0"/>
                  </a:rPr>
                  <a:t>服务区域的用户数量为</a:t>
                </a:r>
                <a:r>
                  <a:rPr lang="zh-CN" altLang="en-US" sz="2005" dirty="0">
                    <a:solidFill>
                      <a:schemeClr val="tx1"/>
                    </a:solidFill>
                    <a:cs typeface="Times New Roman" panose="02020603050405020304" pitchFamily="18" charset="0"/>
                  </a:rPr>
                  <a:t> </a:t>
                </a:r>
                <a14:m>
                  <m:oMath xmlns:m="http://schemas.openxmlformats.org/officeDocument/2006/math">
                    <m:sSubSup>
                      <m:sSubSupPr>
                        <m:ctrlPr>
                          <a:rPr lang="en-US" altLang="zh-CN" sz="2005" i="1" smtClean="0">
                            <a:solidFill>
                              <a:schemeClr val="tx1"/>
                            </a:solidFill>
                            <a:latin typeface="Cambria Math" panose="02040503050406030204" pitchFamily="18" charset="0"/>
                            <a:ea typeface="Cambria Math" panose="02040503050406030204" pitchFamily="18" charset="0"/>
                          </a:rPr>
                        </m:ctrlPr>
                      </m:sSubSupPr>
                      <m:e>
                        <m:r>
                          <a:rPr lang="en-US" altLang="zh-CN" sz="2005" b="0" i="1" smtClean="0">
                            <a:solidFill>
                              <a:schemeClr val="tx1"/>
                            </a:solidFill>
                            <a:latin typeface="Cambria Math" panose="02040503050406030204" pitchFamily="18" charset="0"/>
                            <a:ea typeface="Cambria Math" panose="02040503050406030204" pitchFamily="18" charset="0"/>
                          </a:rPr>
                          <m:t>𝑁</m:t>
                        </m:r>
                      </m:e>
                      <m:sub>
                        <m:r>
                          <m:rPr>
                            <m:sty m:val="p"/>
                          </m:rPr>
                          <a:rPr lang="en-US" altLang="zh-CN" sz="2005" i="1">
                            <a:latin typeface="Cambria Math" panose="02040503050406030204" pitchFamily="18" charset="0"/>
                            <a:ea typeface="Cambria Math" panose="02040503050406030204" pitchFamily="18" charset="0"/>
                          </a:rPr>
                          <m:t>r</m:t>
                        </m:r>
                      </m:sub>
                      <m:sup>
                        <m:r>
                          <a:rPr lang="en-US" altLang="zh-CN" sz="2005" b="0" i="1" smtClean="0">
                            <a:solidFill>
                              <a:schemeClr val="tx1"/>
                            </a:solidFill>
                            <a:latin typeface="Cambria Math" panose="02040503050406030204" pitchFamily="18" charset="0"/>
                            <a:ea typeface="Cambria Math" panose="02040503050406030204" pitchFamily="18" charset="0"/>
                          </a:rPr>
                          <m:t>𝑡</m:t>
                        </m:r>
                      </m:sup>
                    </m:sSubSup>
                    <m:r>
                      <a:rPr lang="en-US" altLang="zh-CN" sz="2005"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005"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4</m:t>
                    </m:r>
                    <m:r>
                      <a:rPr lang="en-US" altLang="zh-CN" sz="2005"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005"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5</m:t>
                    </m:r>
                    <m:r>
                      <a:rPr lang="en-US" altLang="zh-CN" sz="2005"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005"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6</m:t>
                    </m:r>
                    <m:r>
                      <a:rPr lang="en-US" altLang="zh-CN" sz="2005" i="1">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5" dirty="0">
                    <a:solidFill>
                      <a:schemeClr val="tx1"/>
                    </a:solidFill>
                    <a:cs typeface="Times New Roman" panose="02020603050405020304" pitchFamily="18" charset="0"/>
                  </a:rPr>
                  <a:t>。</a:t>
                </a:r>
                <a:endParaRPr lang="en-US" altLang="zh-CN" sz="2005" dirty="0">
                  <a:solidFill>
                    <a:schemeClr val="tx1"/>
                  </a:solidFill>
                  <a:cs typeface="Times New Roman" panose="02020603050405020304" pitchFamily="18" charset="0"/>
                </a:endParaRPr>
              </a:p>
              <a:p>
                <a:pPr marL="286493" indent="-286493">
                  <a:lnSpc>
                    <a:spcPct val="150000"/>
                  </a:lnSpc>
                  <a:spcBef>
                    <a:spcPts val="602"/>
                  </a:spcBef>
                  <a:buFont typeface="Wingdings" panose="05000000000000000000" pitchFamily="2" charset="2"/>
                  <a:buChar char="n"/>
                </a:pPr>
                <a:r>
                  <a:rPr lang="zh-CN" altLang="en-US" sz="2005" dirty="0">
                    <a:solidFill>
                      <a:schemeClr val="tx1"/>
                    </a:solidFill>
                    <a:latin typeface="宋体" panose="02010600030101010101" pitchFamily="2" charset="-122"/>
                    <a:ea typeface="宋体" panose="02010600030101010101" pitchFamily="2" charset="-122"/>
                    <a:cs typeface="Times New Roman" panose="02020603050405020304" pitchFamily="18" charset="0"/>
                  </a:rPr>
                  <a:t>区域的文件流行分布的</a:t>
                </a:r>
                <a:r>
                  <a:rPr lang="en-US" altLang="zh-CN" sz="2005" dirty="0">
                    <a:solidFill>
                      <a:schemeClr val="tx1"/>
                    </a:solidFill>
                    <a:latin typeface="宋体" panose="02010600030101010101" pitchFamily="2" charset="-122"/>
                    <a:ea typeface="宋体" panose="02010600030101010101" pitchFamily="2" charset="-122"/>
                    <a:cs typeface="Times New Roman" panose="02020603050405020304" pitchFamily="18" charset="0"/>
                  </a:rPr>
                  <a:t>Zipf</a:t>
                </a:r>
                <a:r>
                  <a:rPr lang="zh-CN" altLang="en-US" sz="2005" dirty="0">
                    <a:solidFill>
                      <a:schemeClr val="tx1"/>
                    </a:solidFill>
                    <a:latin typeface="宋体" panose="02010600030101010101" pitchFamily="2" charset="-122"/>
                    <a:ea typeface="宋体" panose="02010600030101010101" pitchFamily="2" charset="-122"/>
                    <a:cs typeface="Times New Roman" panose="02020603050405020304" pitchFamily="18" charset="0"/>
                  </a:rPr>
                  <a:t>参数 </a:t>
                </a:r>
                <a14:m>
                  <m:oMath xmlns:m="http://schemas.openxmlformats.org/officeDocument/2006/math">
                    <m:r>
                      <a:rPr lang="en-US" altLang="zh-CN" sz="2005" i="1">
                        <a:solidFill>
                          <a:schemeClr val="tx1"/>
                        </a:solidFill>
                        <a:latin typeface="Cambria Math" panose="02040503050406030204" pitchFamily="18" charset="0"/>
                        <a:ea typeface="宋体" panose="02010600030101010101" pitchFamily="2" charset="-122"/>
                        <a:cs typeface="Times New Roman" panose="02020603050405020304" pitchFamily="18" charset="0"/>
                      </a:rPr>
                      <m:t>𝛽</m:t>
                    </m:r>
                    <m:r>
                      <a:rPr lang="en-US" altLang="zh-CN" sz="2005" i="1">
                        <a:solidFill>
                          <a:schemeClr val="tx1"/>
                        </a:solidFill>
                        <a:latin typeface="Cambria Math" panose="02040503050406030204" pitchFamily="18" charset="0"/>
                        <a:ea typeface="宋体" panose="02010600030101010101" pitchFamily="2" charset="-122"/>
                        <a:cs typeface="Times New Roman" panose="02020603050405020304" pitchFamily="18" charset="0"/>
                      </a:rPr>
                      <m:t> =(0.2~2.0</m:t>
                    </m:r>
                    <m:r>
                      <a:rPr lang="en-US" altLang="zh-CN" sz="2005"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005" dirty="0">
                    <a:solidFill>
                      <a:schemeClr val="tx1"/>
                    </a:solidFill>
                    <a:cs typeface="Times New Roman" panose="02020603050405020304" pitchFamily="18" charset="0"/>
                  </a:rPr>
                  <a:t> </a:t>
                </a:r>
                <a:r>
                  <a:rPr lang="zh-CN" altLang="en-US" sz="2005" dirty="0">
                    <a:solidFill>
                      <a:schemeClr val="tx1"/>
                    </a:solidFill>
                    <a:cs typeface="Times New Roman" panose="02020603050405020304" pitchFamily="18" charset="0"/>
                  </a:rPr>
                  <a:t>。</a:t>
                </a:r>
                <a:endParaRPr lang="en-US" altLang="zh-CN" sz="2005" dirty="0">
                  <a:solidFill>
                    <a:schemeClr val="tx1"/>
                  </a:solidFill>
                  <a:cs typeface="Times New Roman" panose="02020603050405020304" pitchFamily="18" charset="0"/>
                </a:endParaRPr>
              </a:p>
              <a:p>
                <a:pPr marL="286493" indent="-286493">
                  <a:lnSpc>
                    <a:spcPct val="150000"/>
                  </a:lnSpc>
                  <a:spcBef>
                    <a:spcPts val="602"/>
                  </a:spcBef>
                  <a:buFont typeface="Wingdings" panose="05000000000000000000" pitchFamily="2" charset="2"/>
                  <a:buChar char="n"/>
                </a:pPr>
                <a:r>
                  <a:rPr lang="en-US" altLang="zh-CN" sz="2005" dirty="0">
                    <a:latin typeface="宋体" panose="02010600030101010101" pitchFamily="2" charset="-122"/>
                    <a:ea typeface="宋体" panose="02010600030101010101" pitchFamily="2" charset="-122"/>
                    <a:cs typeface="Times New Roman" panose="02020603050405020304" pitchFamily="18" charset="0"/>
                  </a:rPr>
                  <a:t>LEO</a:t>
                </a:r>
                <a:r>
                  <a:rPr lang="zh-CN" altLang="en-US" sz="2005" dirty="0">
                    <a:latin typeface="宋体" panose="02010600030101010101" pitchFamily="2" charset="-122"/>
                    <a:ea typeface="宋体" panose="02010600030101010101" pitchFamily="2" charset="-122"/>
                    <a:cs typeface="Times New Roman" panose="02020603050405020304" pitchFamily="18" charset="0"/>
                  </a:rPr>
                  <a:t>卫星的缓存容量为</a:t>
                </a:r>
                <a14:m>
                  <m:oMath xmlns:m="http://schemas.openxmlformats.org/officeDocument/2006/math">
                    <m:sSub>
                      <m:sSubPr>
                        <m:ctrlPr>
                          <a:rPr lang="en-US" altLang="zh-CN" sz="2005" i="1" dirty="0" smtClean="0">
                            <a:latin typeface="Cambria Math" panose="02040503050406030204" pitchFamily="18" charset="0"/>
                            <a:cs typeface="Times New Roman" panose="02020603050405020304" pitchFamily="18" charset="0"/>
                          </a:rPr>
                        </m:ctrlPr>
                      </m:sSubPr>
                      <m:e>
                        <m:r>
                          <a:rPr lang="en-US" altLang="zh-CN" sz="2005" b="0" i="1" dirty="0" smtClean="0">
                            <a:latin typeface="Cambria Math" panose="02040503050406030204" pitchFamily="18" charset="0"/>
                            <a:cs typeface="Times New Roman" panose="02020603050405020304" pitchFamily="18" charset="0"/>
                          </a:rPr>
                          <m:t>𝐿</m:t>
                        </m:r>
                      </m:e>
                      <m:sub>
                        <m:r>
                          <m:rPr>
                            <m:sty m:val="p"/>
                          </m:rPr>
                          <a:rPr lang="en-US" altLang="zh-CN" sz="2005" i="1" dirty="0">
                            <a:latin typeface="Cambria Math" panose="02040503050406030204" pitchFamily="18" charset="0"/>
                            <a:cs typeface="Times New Roman" panose="02020603050405020304" pitchFamily="18" charset="0"/>
                          </a:rPr>
                          <m:t>q</m:t>
                        </m:r>
                      </m:sub>
                    </m:sSub>
                    <m:r>
                      <a:rPr lang="en-US" altLang="zh-CN" sz="2005" b="0" i="1" dirty="0" smtClean="0">
                        <a:latin typeface="Cambria Math" panose="02040503050406030204" pitchFamily="18" charset="0"/>
                        <a:cs typeface="Times New Roman" panose="02020603050405020304" pitchFamily="18" charset="0"/>
                      </a:rPr>
                      <m:t>=</m:t>
                    </m:r>
                    <m:r>
                      <a:rPr lang="en-US" altLang="zh-CN" sz="2005" i="1" dirty="0" smtClean="0">
                        <a:latin typeface="Cambria Math" panose="02040503050406030204" pitchFamily="18" charset="0"/>
                        <a:cs typeface="Times New Roman" panose="02020603050405020304" pitchFamily="18" charset="0"/>
                      </a:rPr>
                      <m:t>9</m:t>
                    </m:r>
                  </m:oMath>
                </a14:m>
                <a:r>
                  <a:rPr lang="zh-CN" altLang="en-US" sz="2005" dirty="0">
                    <a:solidFill>
                      <a:schemeClr val="tx1"/>
                    </a:solidFill>
                    <a:cs typeface="Times New Roman" panose="02020603050405020304" pitchFamily="18" charset="0"/>
                  </a:rPr>
                  <a:t>。</a:t>
                </a:r>
                <a:endParaRPr lang="en-US" altLang="zh-CN" sz="2005" dirty="0">
                  <a:solidFill>
                    <a:schemeClr val="tx1"/>
                  </a:solidFill>
                  <a:cs typeface="Times New Roman" panose="02020603050405020304" pitchFamily="18" charset="0"/>
                </a:endParaRPr>
              </a:p>
              <a:p>
                <a:pPr marL="286493" indent="-286493">
                  <a:lnSpc>
                    <a:spcPct val="150000"/>
                  </a:lnSpc>
                  <a:spcBef>
                    <a:spcPts val="602"/>
                  </a:spcBef>
                  <a:buFont typeface="Wingdings" panose="05000000000000000000" pitchFamily="2" charset="2"/>
                  <a:buChar char="Ø"/>
                </a:pPr>
                <a:r>
                  <a:rPr lang="en-US" altLang="zh-CN" sz="2005" dirty="0">
                    <a:solidFill>
                      <a:schemeClr val="tx1"/>
                    </a:solidFill>
                    <a:latin typeface="宋体" panose="02010600030101010101" pitchFamily="2" charset="-122"/>
                    <a:ea typeface="宋体" panose="02010600030101010101" pitchFamily="2" charset="-122"/>
                    <a:cs typeface="Times New Roman" panose="02020603050405020304" pitchFamily="18" charset="0"/>
                  </a:rPr>
                  <a:t>GMACP</a:t>
                </a:r>
                <a:r>
                  <a:rPr lang="zh-CN" altLang="en-US" sz="2005" dirty="0">
                    <a:solidFill>
                      <a:schemeClr val="tx1"/>
                    </a:solidFill>
                    <a:latin typeface="宋体" panose="02010600030101010101" pitchFamily="2" charset="-122"/>
                    <a:ea typeface="宋体" panose="02010600030101010101" pitchFamily="2" charset="-122"/>
                    <a:cs typeface="Times New Roman" panose="02020603050405020304" pitchFamily="18" charset="0"/>
                  </a:rPr>
                  <a:t>算法可以快速收敛，具有很好的算法性能。</a:t>
                </a:r>
                <a:endParaRPr lang="en-US" altLang="zh-CN" sz="2005"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mc:Choice>
        <mc:Fallback xmlns="">
          <p:sp>
            <p:nvSpPr>
              <p:cNvPr id="25" name="文本框 24">
                <a:extLst>
                  <a:ext uri="{FF2B5EF4-FFF2-40B4-BE49-F238E27FC236}">
                    <a16:creationId xmlns:a16="http://schemas.microsoft.com/office/drawing/2014/main" id="{861D46CA-0B13-45D8-BAC3-F599D574D00B}"/>
                  </a:ext>
                </a:extLst>
              </p:cNvPr>
              <p:cNvSpPr txBox="1">
                <a:spLocks noRot="1" noChangeAspect="1" noMove="1" noResize="1" noEditPoints="1" noAdjustHandles="1" noChangeArrowheads="1" noChangeShapeType="1" noTextEdit="1"/>
              </p:cNvSpPr>
              <p:nvPr/>
            </p:nvSpPr>
            <p:spPr>
              <a:xfrm>
                <a:off x="6021358" y="2045524"/>
                <a:ext cx="5370067" cy="3068982"/>
              </a:xfrm>
              <a:prstGeom prst="rect">
                <a:avLst/>
              </a:prstGeom>
              <a:blipFill>
                <a:blip r:embed="rId6"/>
                <a:stretch>
                  <a:fillRect l="-1022" b="-2783"/>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F8FD7845-2EA3-4567-9881-DF76342EF408}"/>
              </a:ext>
            </a:extLst>
          </p:cNvPr>
          <p:cNvSpPr txBox="1"/>
          <p:nvPr/>
        </p:nvSpPr>
        <p:spPr>
          <a:xfrm>
            <a:off x="493360" y="818623"/>
            <a:ext cx="6869770" cy="400110"/>
          </a:xfrm>
          <a:prstGeom prst="rect">
            <a:avLst/>
          </a:prstGeom>
          <a:noFill/>
        </p:spPr>
        <p:txBody>
          <a:bodyPr wrap="square">
            <a:spAutoFit/>
          </a:bodyPr>
          <a:lstStyle/>
          <a:p>
            <a:r>
              <a:rPr lang="en-US" altLang="zh-CN" sz="2000" b="1" dirty="0">
                <a:cs typeface="Times New Roman" panose="02020603050405020304" pitchFamily="18" charset="0"/>
              </a:rPr>
              <a:t>B. Convergence performance of GMACP algorithm:</a:t>
            </a:r>
          </a:p>
        </p:txBody>
      </p:sp>
      <p:sp>
        <p:nvSpPr>
          <p:cNvPr id="33" name="文本框 32">
            <a:extLst>
              <a:ext uri="{FF2B5EF4-FFF2-40B4-BE49-F238E27FC236}">
                <a16:creationId xmlns:a16="http://schemas.microsoft.com/office/drawing/2014/main" id="{D2DF3685-8F7B-4273-B9E2-E22EE7DAEDDD}"/>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rPr>
              <a:t>仿真结果</a:t>
            </a:r>
            <a:endParaRPr kumimoji="1"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endParaRPr>
          </a:p>
        </p:txBody>
      </p:sp>
      <p:pic>
        <p:nvPicPr>
          <p:cNvPr id="3" name="图片 2">
            <a:extLst>
              <a:ext uri="{FF2B5EF4-FFF2-40B4-BE49-F238E27FC236}">
                <a16:creationId xmlns:a16="http://schemas.microsoft.com/office/drawing/2014/main" id="{387D2C7E-2F5C-44C6-B786-39E991E3AA89}"/>
              </a:ext>
            </a:extLst>
          </p:cNvPr>
          <p:cNvPicPr>
            <a:picLocks noChangeAspect="1"/>
          </p:cNvPicPr>
          <p:nvPr/>
        </p:nvPicPr>
        <p:blipFill>
          <a:blip r:embed="rId7"/>
          <a:stretch>
            <a:fillRect/>
          </a:stretch>
        </p:blipFill>
        <p:spPr>
          <a:xfrm>
            <a:off x="596868" y="1639499"/>
            <a:ext cx="5370067" cy="40275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6" name="组合 15"/>
          <p:cNvGrpSpPr/>
          <p:nvPr/>
        </p:nvGrpSpPr>
        <p:grpSpPr>
          <a:xfrm>
            <a:off x="0" y="-1"/>
            <a:ext cx="12192000" cy="6858002"/>
            <a:chOff x="0" y="-1"/>
            <a:chExt cx="12192000" cy="6858002"/>
          </a:xfrm>
        </p:grpSpPr>
        <p:sp>
          <p:nvSpPr>
            <p:cNvPr id="17" name="矩形 16"/>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p:cNvGrpSpPr/>
          <p:nvPr/>
        </p:nvGrpSpPr>
        <p:grpSpPr>
          <a:xfrm>
            <a:off x="133400" y="140547"/>
            <a:ext cx="11901234" cy="6795389"/>
            <a:chOff x="133400" y="140547"/>
            <a:chExt cx="11901234" cy="6795389"/>
          </a:xfrm>
        </p:grpSpPr>
        <p:pic>
          <p:nvPicPr>
            <p:cNvPr id="21" name="图片 20"/>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22" name="图片 21"/>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23" name="图片 22"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5</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文本框 31">
                <a:extLst>
                  <a:ext uri="{FF2B5EF4-FFF2-40B4-BE49-F238E27FC236}">
                    <a16:creationId xmlns:a16="http://schemas.microsoft.com/office/drawing/2014/main" id="{2D79F21F-D2EB-45DF-8D29-8052096289FA}"/>
                  </a:ext>
                </a:extLst>
              </p:cNvPr>
              <p:cNvSpPr txBox="1"/>
              <p:nvPr/>
            </p:nvSpPr>
            <p:spPr>
              <a:xfrm>
                <a:off x="839416" y="4624324"/>
                <a:ext cx="5506329" cy="1481303"/>
              </a:xfrm>
              <a:prstGeom prst="rect">
                <a:avLst/>
              </a:prstGeom>
              <a:noFill/>
            </p:spPr>
            <p:txBody>
              <a:bodyPr wrap="square" rtlCol="0">
                <a:spAutoFit/>
              </a:bodyPr>
              <a:lstStyle/>
              <a:p>
                <a:pPr marL="286493" indent="-286493">
                  <a:lnSpc>
                    <a:spcPct val="150000"/>
                  </a:lnSpc>
                  <a:spcBef>
                    <a:spcPts val="602"/>
                  </a:spcBef>
                  <a:buFont typeface="Wingdings" panose="05000000000000000000" pitchFamily="2" charset="2"/>
                  <a:buChar char="Ø"/>
                </a:pPr>
                <a:r>
                  <a:rPr lang="en-US" altLang="zh-CN" sz="1805" dirty="0">
                    <a:latin typeface="宋体" panose="02010600030101010101" pitchFamily="2" charset="-122"/>
                    <a:ea typeface="宋体" panose="02010600030101010101" pitchFamily="2" charset="-122"/>
                    <a:cs typeface="Times New Roman" panose="02020603050405020304" pitchFamily="18" charset="0"/>
                  </a:rPr>
                  <a:t>GMACP</a:t>
                </a:r>
                <a:r>
                  <a:rPr lang="zh-CN" altLang="en-US" sz="1805" dirty="0">
                    <a:latin typeface="宋体" panose="02010600030101010101" pitchFamily="2" charset="-122"/>
                    <a:ea typeface="宋体" panose="02010600030101010101" pitchFamily="2" charset="-122"/>
                    <a:cs typeface="Times New Roman" panose="02020603050405020304" pitchFamily="18" charset="0"/>
                  </a:rPr>
                  <a:t>算法的内容传输</a:t>
                </a:r>
                <a:r>
                  <a:rPr lang="zh-CN" altLang="en-US" dirty="0">
                    <a:latin typeface="宋体" panose="02010600030101010101" pitchFamily="2" charset="-122"/>
                    <a:ea typeface="宋体" panose="02010600030101010101" pitchFamily="2" charset="-122"/>
                    <a:cs typeface="Times New Roman" panose="02020603050405020304" pitchFamily="18" charset="0"/>
                  </a:rPr>
                  <a:t>成本优</a:t>
                </a:r>
                <a:r>
                  <a:rPr lang="zh-CN" altLang="en-US" sz="1805" dirty="0">
                    <a:latin typeface="宋体" panose="02010600030101010101" pitchFamily="2" charset="-122"/>
                    <a:ea typeface="宋体" panose="02010600030101010101" pitchFamily="2" charset="-122"/>
                    <a:cs typeface="Times New Roman" panose="02020603050405020304" pitchFamily="18" charset="0"/>
                  </a:rPr>
                  <a:t>于</a:t>
                </a:r>
                <a:r>
                  <a:rPr lang="en-US" altLang="zh-CN" sz="1805" dirty="0">
                    <a:latin typeface="宋体" panose="02010600030101010101" pitchFamily="2" charset="-122"/>
                    <a:ea typeface="宋体" panose="02010600030101010101" pitchFamily="2" charset="-122"/>
                    <a:cs typeface="Times New Roman" panose="02020603050405020304" pitchFamily="18" charset="0"/>
                  </a:rPr>
                  <a:t>RDA</a:t>
                </a:r>
                <a:r>
                  <a:rPr lang="zh-CN" altLang="en-US" sz="1805" dirty="0">
                    <a:latin typeface="宋体" panose="02010600030101010101" pitchFamily="2" charset="-122"/>
                    <a:ea typeface="宋体" panose="02010600030101010101" pitchFamily="2" charset="-122"/>
                    <a:cs typeface="Times New Roman" panose="02020603050405020304" pitchFamily="18" charset="0"/>
                  </a:rPr>
                  <a:t>和</a:t>
                </a:r>
                <a:r>
                  <a:rPr lang="en-US" altLang="zh-CN" sz="1805" dirty="0">
                    <a:latin typeface="宋体" panose="02010600030101010101" pitchFamily="2" charset="-122"/>
                    <a:ea typeface="宋体" panose="02010600030101010101" pitchFamily="2" charset="-122"/>
                    <a:cs typeface="Times New Roman" panose="02020603050405020304" pitchFamily="18" charset="0"/>
                  </a:rPr>
                  <a:t>MLP</a:t>
                </a:r>
                <a:r>
                  <a:rPr lang="zh-CN" altLang="en-US" sz="1805" dirty="0">
                    <a:latin typeface="宋体" panose="02010600030101010101" pitchFamily="2" charset="-122"/>
                    <a:ea typeface="宋体" panose="02010600030101010101" pitchFamily="2" charset="-122"/>
                    <a:cs typeface="Times New Roman" panose="02020603050405020304" pitchFamily="18" charset="0"/>
                  </a:rPr>
                  <a:t>，稍差</a:t>
                </a:r>
                <a:r>
                  <a:rPr lang="en-US" altLang="zh-CN" sz="1805" dirty="0">
                    <a:latin typeface="宋体" panose="02010600030101010101" pitchFamily="2" charset="-122"/>
                    <a:ea typeface="宋体" panose="02010600030101010101" pitchFamily="2" charset="-122"/>
                    <a:cs typeface="Times New Roman" panose="02020603050405020304" pitchFamily="18" charset="0"/>
                  </a:rPr>
                  <a:t>GCP</a:t>
                </a:r>
                <a:r>
                  <a:rPr lang="zh-CN" altLang="en-US" sz="1805" dirty="0">
                    <a:latin typeface="宋体" panose="02010600030101010101" pitchFamily="2" charset="-122"/>
                    <a:ea typeface="宋体" panose="02010600030101010101" pitchFamily="2" charset="-122"/>
                    <a:cs typeface="Times New Roman" panose="02020603050405020304" pitchFamily="18" charset="0"/>
                  </a:rPr>
                  <a:t>。</a:t>
                </a:r>
                <a:endParaRPr lang="en-US" altLang="zh-CN" sz="1805"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50000"/>
                  </a:lnSpc>
                  <a:spcBef>
                    <a:spcPts val="602"/>
                  </a:spcBef>
                  <a:buFont typeface="Wingdings" panose="05000000000000000000" pitchFamily="2" charset="2"/>
                  <a:buChar char="Ø"/>
                </a:pPr>
                <a:r>
                  <a:rPr lang="en-US" altLang="zh-CN" sz="1805" dirty="0">
                    <a:solidFill>
                      <a:srgbClr val="000000"/>
                    </a:solidFill>
                    <a:latin typeface="宋体" panose="02010600030101010101" pitchFamily="2" charset="-122"/>
                    <a:ea typeface="宋体" panose="02010600030101010101" pitchFamily="2" charset="-122"/>
                    <a:cs typeface="Times New Roman" panose="02020603050405020304" pitchFamily="18" charset="0"/>
                  </a:rPr>
                  <a:t>LEO</a:t>
                </a:r>
                <a:r>
                  <a:rPr lang="zh-CN" altLang="en-US" sz="1805" dirty="0">
                    <a:solidFill>
                      <a:srgbClr val="000000"/>
                    </a:solidFill>
                    <a:latin typeface="宋体" panose="02010600030101010101" pitchFamily="2" charset="-122"/>
                    <a:ea typeface="宋体" panose="02010600030101010101" pitchFamily="2" charset="-122"/>
                    <a:cs typeface="Times New Roman" panose="02020603050405020304" pitchFamily="18" charset="0"/>
                  </a:rPr>
                  <a:t>卫星缓存容量</a:t>
                </a:r>
                <a14:m>
                  <m:oMath xmlns:m="http://schemas.openxmlformats.org/officeDocument/2006/math">
                    <m:r>
                      <a:rPr lang="en-US" altLang="zh-CN" sz="1805" b="0" i="0" smtClean="0">
                        <a:latin typeface="Cambria Math" panose="02040503050406030204" pitchFamily="18" charset="0"/>
                        <a:ea typeface="Cambria Math" panose="02040503050406030204" pitchFamily="18" charset="0"/>
                      </a:rPr>
                      <m:t> </m:t>
                    </m:r>
                    <m:sSub>
                      <m:sSubPr>
                        <m:ctrlPr>
                          <a:rPr lang="zh-CN" altLang="zh-CN" sz="1805" i="1">
                            <a:latin typeface="Cambria Math" panose="02040503050406030204" pitchFamily="18" charset="0"/>
                            <a:ea typeface="Cambria Math" panose="02040503050406030204" pitchFamily="18" charset="0"/>
                          </a:rPr>
                        </m:ctrlPr>
                      </m:sSubPr>
                      <m:e>
                        <m:r>
                          <a:rPr lang="en-US" altLang="zh-CN" sz="1805" b="0" i="1" smtClean="0">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5" i="1">
                            <a:latin typeface="Cambria Math" panose="02040503050406030204" pitchFamily="18" charset="0"/>
                            <a:ea typeface="宋体" panose="02010600030101010101" pitchFamily="2" charset="-122"/>
                            <a:cs typeface="Times New Roman" panose="02020603050405020304" pitchFamily="18" charset="0"/>
                          </a:rPr>
                          <m:t>𝑞</m:t>
                        </m:r>
                      </m:sub>
                    </m:sSub>
                    <m:r>
                      <a:rPr lang="en-US" altLang="zh-CN" sz="1805" i="1">
                        <a:latin typeface="Cambria Math" panose="02040503050406030204" pitchFamily="18" charset="0"/>
                        <a:ea typeface="宋体" panose="02010600030101010101" pitchFamily="2" charset="-122"/>
                        <a:cs typeface="Times New Roman" panose="02020603050405020304" pitchFamily="18" charset="0"/>
                      </a:rPr>
                      <m:t>=</m:t>
                    </m:r>
                    <m:r>
                      <a:rPr lang="en-US" altLang="zh-CN" sz="1805" b="0" i="1" smtClean="0">
                        <a:latin typeface="Cambria Math" panose="02040503050406030204" pitchFamily="18" charset="0"/>
                        <a:ea typeface="宋体" panose="02010600030101010101" pitchFamily="2" charset="-122"/>
                        <a:cs typeface="Times New Roman" panose="02020603050405020304" pitchFamily="18" charset="0"/>
                      </a:rPr>
                      <m:t>11</m:t>
                    </m:r>
                    <m:r>
                      <a:rPr lang="zh-CN" altLang="en-US" sz="1805" i="1">
                        <a:latin typeface="Cambria Math" panose="02040503050406030204" pitchFamily="18" charset="0"/>
                        <a:ea typeface="宋体" panose="02010600030101010101" pitchFamily="2" charset="-122"/>
                        <a:cs typeface="Times New Roman" panose="02020603050405020304" pitchFamily="18" charset="0"/>
                      </a:rPr>
                      <m:t>。</m:t>
                    </m:r>
                  </m:oMath>
                </a14:m>
                <a:endParaRPr lang="it-IT" altLang="zh-CN" sz="1805" dirty="0">
                  <a:solidFill>
                    <a:srgbClr val="000000"/>
                  </a:solidFill>
                  <a:cs typeface="Times New Roman" panose="02020603050405020304" pitchFamily="18" charset="0"/>
                </a:endParaRPr>
              </a:p>
              <a:p>
                <a:pPr>
                  <a:lnSpc>
                    <a:spcPct val="150000"/>
                  </a:lnSpc>
                  <a:spcBef>
                    <a:spcPts val="602"/>
                  </a:spcBef>
                  <a:buClr>
                    <a:srgbClr val="1A70B1"/>
                  </a:buClr>
                </a:pPr>
                <a:r>
                  <a:rPr lang="zh-CN" altLang="en-US" sz="1805"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sz="1805" dirty="0">
                    <a:latin typeface="宋体" panose="02010600030101010101" pitchFamily="2" charset="-122"/>
                    <a:ea typeface="宋体" panose="02010600030101010101" pitchFamily="2" charset="-122"/>
                    <a:cs typeface="Times New Roman" panose="02020603050405020304" pitchFamily="18" charset="0"/>
                  </a:rPr>
                  <a:t>内容传输成本比</a:t>
                </a:r>
                <a:r>
                  <a:rPr lang="en-US" altLang="zh-CN" sz="1805" dirty="0">
                    <a:solidFill>
                      <a:srgbClr val="000000"/>
                    </a:solidFill>
                    <a:latin typeface="宋体" panose="02010600030101010101" pitchFamily="2" charset="-122"/>
                    <a:ea typeface="宋体" panose="02010600030101010101" pitchFamily="2" charset="-122"/>
                    <a:cs typeface="Times New Roman" panose="02020603050405020304" pitchFamily="18" charset="0"/>
                  </a:rPr>
                  <a:t>RDA</a:t>
                </a:r>
                <a:r>
                  <a:rPr lang="zh-CN" altLang="en-US" sz="1805" dirty="0">
                    <a:solidFill>
                      <a:srgbClr val="000000"/>
                    </a:solidFill>
                    <a:latin typeface="宋体" panose="02010600030101010101" pitchFamily="2" charset="-122"/>
                    <a:ea typeface="宋体" panose="02010600030101010101" pitchFamily="2" charset="-122"/>
                    <a:cs typeface="Times New Roman" panose="02020603050405020304" pitchFamily="18" charset="0"/>
                  </a:rPr>
                  <a:t>低约</a:t>
                </a:r>
                <a:r>
                  <a:rPr lang="en-US" altLang="zh-CN" sz="1805" dirty="0">
                    <a:solidFill>
                      <a:srgbClr val="000000"/>
                    </a:solidFill>
                    <a:latin typeface="宋体" panose="02010600030101010101" pitchFamily="2" charset="-122"/>
                    <a:ea typeface="宋体" panose="02010600030101010101" pitchFamily="2" charset="-122"/>
                    <a:cs typeface="Times New Roman" panose="02020603050405020304" pitchFamily="18" charset="0"/>
                  </a:rPr>
                  <a:t>23%</a:t>
                </a:r>
                <a:r>
                  <a:rPr lang="zh-CN" altLang="en-US" sz="1805" dirty="0">
                    <a:solidFill>
                      <a:srgbClr val="000000"/>
                    </a:solidFill>
                    <a:latin typeface="宋体" panose="02010600030101010101" pitchFamily="2" charset="-122"/>
                    <a:ea typeface="宋体" panose="02010600030101010101" pitchFamily="2" charset="-122"/>
                    <a:cs typeface="Times New Roman" panose="02020603050405020304" pitchFamily="18" charset="0"/>
                  </a:rPr>
                  <a:t>，比</a:t>
                </a:r>
                <a:r>
                  <a:rPr lang="en-US" altLang="zh-CN" sz="1805" dirty="0">
                    <a:solidFill>
                      <a:srgbClr val="000000"/>
                    </a:solidFill>
                    <a:latin typeface="宋体" panose="02010600030101010101" pitchFamily="2" charset="-122"/>
                    <a:ea typeface="宋体" panose="02010600030101010101" pitchFamily="2" charset="-122"/>
                    <a:cs typeface="Times New Roman" panose="02020603050405020304" pitchFamily="18" charset="0"/>
                  </a:rPr>
                  <a:t>MLP</a:t>
                </a:r>
                <a:r>
                  <a:rPr lang="zh-CN" altLang="en-US" sz="1805" dirty="0">
                    <a:solidFill>
                      <a:srgbClr val="000000"/>
                    </a:solidFill>
                    <a:latin typeface="宋体" panose="02010600030101010101" pitchFamily="2" charset="-122"/>
                    <a:ea typeface="宋体" panose="02010600030101010101" pitchFamily="2" charset="-122"/>
                    <a:cs typeface="Times New Roman" panose="02020603050405020304" pitchFamily="18" charset="0"/>
                  </a:rPr>
                  <a:t>低约</a:t>
                </a:r>
                <a:r>
                  <a:rPr lang="en-US" altLang="zh-CN" sz="1805" dirty="0">
                    <a:solidFill>
                      <a:srgbClr val="000000"/>
                    </a:solidFill>
                    <a:latin typeface="宋体" panose="02010600030101010101" pitchFamily="2" charset="-122"/>
                    <a:ea typeface="宋体" panose="02010600030101010101" pitchFamily="2" charset="-122"/>
                    <a:cs typeface="Times New Roman" panose="02020603050405020304" pitchFamily="18" charset="0"/>
                  </a:rPr>
                  <a:t>10%</a:t>
                </a:r>
                <a:r>
                  <a:rPr lang="zh-CN" altLang="en-US" sz="1805" dirty="0">
                    <a:solidFill>
                      <a:srgbClr val="000000"/>
                    </a:solidFill>
                    <a:cs typeface="Times New Roman" panose="02020603050405020304" pitchFamily="18" charset="0"/>
                  </a:rPr>
                  <a:t>。</a:t>
                </a:r>
                <a:endParaRPr lang="en-US" altLang="zh-CN" sz="1805" dirty="0">
                  <a:solidFill>
                    <a:srgbClr val="1A70B1"/>
                  </a:solidFill>
                  <a:cs typeface="Times New Roman" panose="02020603050405020304" pitchFamily="18" charset="0"/>
                </a:endParaRPr>
              </a:p>
            </p:txBody>
          </p:sp>
        </mc:Choice>
        <mc:Fallback>
          <p:sp>
            <p:nvSpPr>
              <p:cNvPr id="32" name="文本框 31">
                <a:extLst>
                  <a:ext uri="{FF2B5EF4-FFF2-40B4-BE49-F238E27FC236}">
                    <a16:creationId xmlns:a16="http://schemas.microsoft.com/office/drawing/2014/main" id="{2D79F21F-D2EB-45DF-8D29-8052096289FA}"/>
                  </a:ext>
                </a:extLst>
              </p:cNvPr>
              <p:cNvSpPr txBox="1">
                <a:spLocks noRot="1" noChangeAspect="1" noMove="1" noResize="1" noEditPoints="1" noAdjustHandles="1" noChangeArrowheads="1" noChangeShapeType="1" noTextEdit="1"/>
              </p:cNvSpPr>
              <p:nvPr/>
            </p:nvSpPr>
            <p:spPr>
              <a:xfrm>
                <a:off x="839416" y="4624324"/>
                <a:ext cx="5506329" cy="1481303"/>
              </a:xfrm>
              <a:prstGeom prst="rect">
                <a:avLst/>
              </a:prstGeom>
              <a:blipFill>
                <a:blip r:embed="rId6"/>
                <a:stretch>
                  <a:fillRect l="-775" r="-4873" b="-576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文本框 32">
                <a:extLst>
                  <a:ext uri="{FF2B5EF4-FFF2-40B4-BE49-F238E27FC236}">
                    <a16:creationId xmlns:a16="http://schemas.microsoft.com/office/drawing/2014/main" id="{BC2B2F42-C7B2-4C35-B32D-EC04000CC82E}"/>
                  </a:ext>
                </a:extLst>
              </p:cNvPr>
              <p:cNvSpPr txBox="1"/>
              <p:nvPr/>
            </p:nvSpPr>
            <p:spPr>
              <a:xfrm>
                <a:off x="6345746" y="4542573"/>
                <a:ext cx="5338254" cy="1952394"/>
              </a:xfrm>
              <a:prstGeom prst="rect">
                <a:avLst/>
              </a:prstGeom>
              <a:noFill/>
            </p:spPr>
            <p:txBody>
              <a:bodyPr wrap="square" rtlCol="0">
                <a:spAutoFit/>
              </a:bodyPr>
              <a:lstStyle/>
              <a:p>
                <a:pPr marL="286493" indent="-286493">
                  <a:lnSpc>
                    <a:spcPct val="150000"/>
                  </a:lnSpc>
                  <a:spcBef>
                    <a:spcPts val="602"/>
                  </a:spcBef>
                  <a:buFont typeface="Wingdings" panose="05000000000000000000" pitchFamily="2" charset="2"/>
                  <a:buChar char="Ø"/>
                </a:pPr>
                <a:r>
                  <a:rPr lang="zh-CN" altLang="en-US" sz="1805" dirty="0">
                    <a:latin typeface="宋体" panose="02010600030101010101" pitchFamily="2" charset="-122"/>
                    <a:ea typeface="宋体" panose="02010600030101010101" pitchFamily="2" charset="-122"/>
                    <a:cs typeface="Times New Roman" panose="02020603050405020304" pitchFamily="18" charset="0"/>
                  </a:rPr>
                  <a:t>更高的</a:t>
                </a:r>
                <a:r>
                  <a:rPr lang="zh-CN" altLang="en-US" dirty="0">
                    <a:latin typeface="宋体" panose="02010600030101010101" pitchFamily="2" charset="-122"/>
                    <a:ea typeface="宋体" panose="02010600030101010101" pitchFamily="2" charset="-122"/>
                    <a:cs typeface="Times New Roman" panose="02020603050405020304" pitchFamily="18" charset="0"/>
                  </a:rPr>
                  <a:t>内容流行分布的</a:t>
                </a:r>
                <a14:m>
                  <m:oMath xmlns:m="http://schemas.openxmlformats.org/officeDocument/2006/math">
                    <m:r>
                      <m:rPr>
                        <m:sty m:val="p"/>
                      </m:rPr>
                      <a:rPr lang="en-US" altLang="zh-CN" sz="1805" b="0" i="0" smtClean="0">
                        <a:latin typeface="Cambria Math" panose="02040503050406030204" pitchFamily="18" charset="0"/>
                        <a:ea typeface="宋体" panose="02010600030101010101" pitchFamily="2" charset="-122"/>
                        <a:cs typeface="Times New Roman" panose="02020603050405020304" pitchFamily="18" charset="0"/>
                      </a:rPr>
                      <m:t>Z</m:t>
                    </m:r>
                    <m:r>
                      <m:rPr>
                        <m:sty m:val="p"/>
                      </m:rPr>
                      <a:rPr lang="en-US" altLang="zh-CN" sz="1805" i="1">
                        <a:latin typeface="Cambria Math" panose="02040503050406030204" pitchFamily="18" charset="0"/>
                        <a:ea typeface="宋体" panose="02010600030101010101" pitchFamily="2" charset="-122"/>
                        <a:cs typeface="Times New Roman" panose="02020603050405020304" pitchFamily="18" charset="0"/>
                      </a:rPr>
                      <m:t>ipf</m:t>
                    </m:r>
                    <m:r>
                      <a:rPr lang="zh-CN" altLang="en-US" sz="1805" i="1" smtClean="0">
                        <a:latin typeface="Cambria Math" panose="02040503050406030204" pitchFamily="18" charset="0"/>
                        <a:ea typeface="宋体" panose="02010600030101010101" pitchFamily="2" charset="-122"/>
                        <a:cs typeface="Times New Roman" panose="02020603050405020304" pitchFamily="18" charset="0"/>
                      </a:rPr>
                      <m:t>参数</m:t>
                    </m:r>
                    <m:r>
                      <a:rPr lang="en-US" altLang="zh-CN" sz="1805" i="1">
                        <a:latin typeface="Cambria Math" panose="02040503050406030204" pitchFamily="18" charset="0"/>
                        <a:ea typeface="宋体" panose="02010600030101010101" pitchFamily="2" charset="-122"/>
                        <a:cs typeface="Times New Roman" panose="02020603050405020304" pitchFamily="18" charset="0"/>
                      </a:rPr>
                      <m:t>𝛽</m:t>
                    </m:r>
                  </m:oMath>
                </a14:m>
                <a:r>
                  <a:rPr lang="zh-CN" altLang="en-US" sz="1805" dirty="0">
                    <a:solidFill>
                      <a:schemeClr val="accent1"/>
                    </a:solidFill>
                    <a:cs typeface="Times New Roman" panose="02020603050405020304" pitchFamily="18" charset="0"/>
                  </a:rPr>
                  <a:t>。</a:t>
                </a:r>
                <a:endParaRPr lang="en-US" altLang="zh-CN" sz="1805" dirty="0">
                  <a:solidFill>
                    <a:schemeClr val="accent1"/>
                  </a:solidFill>
                  <a:cs typeface="Times New Roman" panose="02020603050405020304" pitchFamily="18" charset="0"/>
                </a:endParaRPr>
              </a:p>
              <a:p>
                <a:pPr>
                  <a:lnSpc>
                    <a:spcPct val="150000"/>
                  </a:lnSpc>
                  <a:spcBef>
                    <a:spcPts val="602"/>
                  </a:spcBef>
                </a:pPr>
                <a:r>
                  <a:rPr lang="zh-CN" altLang="en-US" sz="1805" dirty="0">
                    <a:cs typeface="Times New Roman" panose="02020603050405020304" pitchFamily="18" charset="0"/>
                  </a:rPr>
                  <a:t>     </a:t>
                </a:r>
                <a:r>
                  <a:rPr lang="zh-CN" altLang="en-US" sz="1805" dirty="0">
                    <a:latin typeface="宋体" panose="02010600030101010101" pitchFamily="2" charset="-122"/>
                    <a:ea typeface="宋体" panose="02010600030101010101" pitchFamily="2" charset="-122"/>
                    <a:cs typeface="Times New Roman" panose="02020603050405020304" pitchFamily="18" charset="0"/>
                  </a:rPr>
                  <a:t>每个服务区域用户对文件的请求越集中。</a:t>
                </a:r>
                <a:endParaRPr lang="en-US" altLang="zh-CN" sz="1805" dirty="0">
                  <a:latin typeface="宋体" panose="02010600030101010101" pitchFamily="2" charset="-122"/>
                  <a:ea typeface="宋体" panose="02010600030101010101" pitchFamily="2" charset="-122"/>
                  <a:cs typeface="Times New Roman" panose="02020603050405020304" pitchFamily="18" charset="0"/>
                </a:endParaRPr>
              </a:p>
              <a:p>
                <a:pPr>
                  <a:lnSpc>
                    <a:spcPct val="150000"/>
                  </a:lnSpc>
                  <a:spcBef>
                    <a:spcPts val="602"/>
                  </a:spcBef>
                </a:pPr>
                <a:r>
                  <a:rPr lang="zh-CN" altLang="en-US" sz="1805" dirty="0">
                    <a:cs typeface="Times New Roman" panose="02020603050405020304" pitchFamily="18" charset="0"/>
                  </a:rPr>
                  <a:t>    </a:t>
                </a:r>
                <a:r>
                  <a:rPr lang="zh-CN" altLang="en-US" sz="1805" dirty="0">
                    <a:latin typeface="宋体" panose="02010600030101010101" pitchFamily="2" charset="-122"/>
                    <a:ea typeface="宋体" panose="02010600030101010101" pitchFamily="2" charset="-122"/>
                    <a:cs typeface="Times New Roman" panose="02020603050405020304" pitchFamily="18" charset="0"/>
                  </a:rPr>
                  <a:t>卫星网络倾向于将内容缓存在更接近需求用户的  接入卫星上，从而减少缓存内容所需跳数</a:t>
                </a:r>
                <a14:m>
                  <m:oMath xmlns:m="http://schemas.openxmlformats.org/officeDocument/2006/math">
                    <m:sSub>
                      <m:sSubPr>
                        <m:ctrlPr>
                          <a:rPr lang="en-US" altLang="zh-CN" sz="1805"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1805" b="0" i="1" smtClean="0">
                            <a:latin typeface="Cambria Math" panose="02040503050406030204" pitchFamily="18" charset="0"/>
                            <a:ea typeface="宋体" panose="02010600030101010101" pitchFamily="2" charset="-122"/>
                            <a:cs typeface="Times New Roman" panose="02020603050405020304" pitchFamily="18" charset="0"/>
                          </a:rPr>
                          <m:t>h</m:t>
                        </m:r>
                      </m:e>
                      <m:sub>
                        <m:r>
                          <a:rPr lang="en-US" altLang="zh-CN" sz="1805" b="0" i="1" smtClean="0">
                            <a:latin typeface="Cambria Math" panose="02040503050406030204" pitchFamily="18" charset="0"/>
                            <a:ea typeface="宋体" panose="02010600030101010101" pitchFamily="2" charset="-122"/>
                            <a:cs typeface="Times New Roman" panose="02020603050405020304" pitchFamily="18" charset="0"/>
                          </a:rPr>
                          <m:t>𝑞</m:t>
                        </m:r>
                        <m:r>
                          <a:rPr lang="en-US" altLang="zh-CN" sz="1805"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1805" b="0" i="1" smtClean="0">
                            <a:latin typeface="Cambria Math" panose="02040503050406030204" pitchFamily="18" charset="0"/>
                            <a:ea typeface="宋体" panose="02010600030101010101" pitchFamily="2" charset="-122"/>
                            <a:cs typeface="Times New Roman" panose="02020603050405020304" pitchFamily="18" charset="0"/>
                          </a:rPr>
                          <m:t>𝑓</m:t>
                        </m:r>
                      </m:sub>
                    </m:sSub>
                  </m:oMath>
                </a14:m>
                <a:r>
                  <a:rPr lang="zh-CN" altLang="en-US" sz="1805" dirty="0">
                    <a:latin typeface="宋体" panose="02010600030101010101" pitchFamily="2" charset="-122"/>
                    <a:ea typeface="宋体" panose="02010600030101010101" pitchFamily="2" charset="-122"/>
                    <a:cs typeface="Times New Roman" panose="02020603050405020304" pitchFamily="18" charset="0"/>
                  </a:rPr>
                  <a:t>。</a:t>
                </a:r>
                <a:endParaRPr lang="en-US" altLang="zh-CN" sz="1805" dirty="0">
                  <a:latin typeface="宋体" panose="02010600030101010101" pitchFamily="2" charset="-122"/>
                  <a:ea typeface="宋体" panose="02010600030101010101" pitchFamily="2" charset="-122"/>
                  <a:cs typeface="Times New Roman" panose="02020603050405020304" pitchFamily="18" charset="0"/>
                </a:endParaRPr>
              </a:p>
            </p:txBody>
          </p:sp>
        </mc:Choice>
        <mc:Fallback>
          <p:sp>
            <p:nvSpPr>
              <p:cNvPr id="33" name="文本框 32">
                <a:extLst>
                  <a:ext uri="{FF2B5EF4-FFF2-40B4-BE49-F238E27FC236}">
                    <a16:creationId xmlns:a16="http://schemas.microsoft.com/office/drawing/2014/main" id="{BC2B2F42-C7B2-4C35-B32D-EC04000CC82E}"/>
                  </a:ext>
                </a:extLst>
              </p:cNvPr>
              <p:cNvSpPr txBox="1">
                <a:spLocks noRot="1" noChangeAspect="1" noMove="1" noResize="1" noEditPoints="1" noAdjustHandles="1" noChangeArrowheads="1" noChangeShapeType="1" noTextEdit="1"/>
              </p:cNvSpPr>
              <p:nvPr/>
            </p:nvSpPr>
            <p:spPr>
              <a:xfrm>
                <a:off x="6345746" y="4542573"/>
                <a:ext cx="5338254" cy="1952394"/>
              </a:xfrm>
              <a:prstGeom prst="rect">
                <a:avLst/>
              </a:prstGeom>
              <a:blipFill>
                <a:blip r:embed="rId7"/>
                <a:stretch>
                  <a:fillRect l="-1027"/>
                </a:stretch>
              </a:blipFill>
            </p:spPr>
            <p:txBody>
              <a:bodyPr/>
              <a:lstStyle/>
              <a:p>
                <a:r>
                  <a:rPr lang="zh-CN" altLang="en-US">
                    <a:noFill/>
                  </a:rPr>
                  <a:t> </a:t>
                </a:r>
              </a:p>
            </p:txBody>
          </p:sp>
        </mc:Fallback>
      </mc:AlternateContent>
      <p:sp>
        <p:nvSpPr>
          <p:cNvPr id="34" name="文本框 33">
            <a:extLst>
              <a:ext uri="{FF2B5EF4-FFF2-40B4-BE49-F238E27FC236}">
                <a16:creationId xmlns:a16="http://schemas.microsoft.com/office/drawing/2014/main" id="{19BFC22B-EB9B-4161-8BFE-FFBFB661F08D}"/>
              </a:ext>
            </a:extLst>
          </p:cNvPr>
          <p:cNvSpPr txBox="1"/>
          <p:nvPr/>
        </p:nvSpPr>
        <p:spPr>
          <a:xfrm>
            <a:off x="450651" y="818678"/>
            <a:ext cx="11437364" cy="400110"/>
          </a:xfrm>
          <a:prstGeom prst="rect">
            <a:avLst/>
          </a:prstGeom>
          <a:noFill/>
        </p:spPr>
        <p:txBody>
          <a:bodyPr wrap="square">
            <a:spAutoFit/>
          </a:bodyPr>
          <a:lstStyle/>
          <a:p>
            <a:r>
              <a:rPr lang="en-US" altLang="zh-CN" sz="2000" b="1" dirty="0">
                <a:cs typeface="Times New Roman" panose="02020603050405020304" pitchFamily="18" charset="0"/>
              </a:rPr>
              <a:t>C. The content delivery cost of system versus different LEO capacities and </a:t>
            </a:r>
            <a:r>
              <a:rPr lang="en-US" altLang="zh-CN" sz="2000" b="1" dirty="0" err="1">
                <a:cs typeface="Times New Roman" panose="02020603050405020304" pitchFamily="18" charset="0"/>
              </a:rPr>
              <a:t>Zipf</a:t>
            </a:r>
            <a:r>
              <a:rPr lang="en-US" altLang="zh-CN" sz="2000" b="1" dirty="0">
                <a:cs typeface="Times New Roman" panose="02020603050405020304" pitchFamily="18" charset="0"/>
              </a:rPr>
              <a:t> parameters:</a:t>
            </a:r>
          </a:p>
        </p:txBody>
      </p:sp>
      <p:sp>
        <p:nvSpPr>
          <p:cNvPr id="37" name="箭头: 下 36">
            <a:extLst>
              <a:ext uri="{FF2B5EF4-FFF2-40B4-BE49-F238E27FC236}">
                <a16:creationId xmlns:a16="http://schemas.microsoft.com/office/drawing/2014/main" id="{BFDEEFE7-919F-4409-A4D1-55AC0C9182A1}"/>
              </a:ext>
            </a:extLst>
          </p:cNvPr>
          <p:cNvSpPr/>
          <p:nvPr/>
        </p:nvSpPr>
        <p:spPr>
          <a:xfrm>
            <a:off x="2641938" y="5614469"/>
            <a:ext cx="203742" cy="19139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2"/>
          </a:p>
        </p:txBody>
      </p:sp>
      <p:sp>
        <p:nvSpPr>
          <p:cNvPr id="38" name="箭头: 下 37">
            <a:extLst>
              <a:ext uri="{FF2B5EF4-FFF2-40B4-BE49-F238E27FC236}">
                <a16:creationId xmlns:a16="http://schemas.microsoft.com/office/drawing/2014/main" id="{9DAAAE4F-450E-4614-8D71-BF60BBEFC65F}"/>
              </a:ext>
            </a:extLst>
          </p:cNvPr>
          <p:cNvSpPr/>
          <p:nvPr/>
        </p:nvSpPr>
        <p:spPr>
          <a:xfrm>
            <a:off x="8697242" y="4990299"/>
            <a:ext cx="203742" cy="19139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2"/>
          </a:p>
        </p:txBody>
      </p:sp>
      <p:sp>
        <p:nvSpPr>
          <p:cNvPr id="39" name="箭头: 下 38">
            <a:extLst>
              <a:ext uri="{FF2B5EF4-FFF2-40B4-BE49-F238E27FC236}">
                <a16:creationId xmlns:a16="http://schemas.microsoft.com/office/drawing/2014/main" id="{A08CBCC8-0589-425B-ACE7-D55249A2D431}"/>
              </a:ext>
            </a:extLst>
          </p:cNvPr>
          <p:cNvSpPr/>
          <p:nvPr/>
        </p:nvSpPr>
        <p:spPr>
          <a:xfrm>
            <a:off x="8697242" y="5518770"/>
            <a:ext cx="203742" cy="19139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2"/>
          </a:p>
        </p:txBody>
      </p:sp>
      <p:sp>
        <p:nvSpPr>
          <p:cNvPr id="40" name="文本框 39">
            <a:extLst>
              <a:ext uri="{FF2B5EF4-FFF2-40B4-BE49-F238E27FC236}">
                <a16:creationId xmlns:a16="http://schemas.microsoft.com/office/drawing/2014/main" id="{5A4DB534-ADC0-40A5-9161-4188300421F1}"/>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rPr>
              <a:t>仿真结果</a:t>
            </a:r>
            <a:endParaRPr kumimoji="1"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endParaRPr>
          </a:p>
        </p:txBody>
      </p:sp>
      <p:pic>
        <p:nvPicPr>
          <p:cNvPr id="3" name="图片 2">
            <a:extLst>
              <a:ext uri="{FF2B5EF4-FFF2-40B4-BE49-F238E27FC236}">
                <a16:creationId xmlns:a16="http://schemas.microsoft.com/office/drawing/2014/main" id="{BBEDB36D-1E01-4961-875F-3592FA2175E7}"/>
              </a:ext>
            </a:extLst>
          </p:cNvPr>
          <p:cNvPicPr>
            <a:picLocks noChangeAspect="1"/>
          </p:cNvPicPr>
          <p:nvPr/>
        </p:nvPicPr>
        <p:blipFill>
          <a:blip r:embed="rId8"/>
          <a:stretch>
            <a:fillRect/>
          </a:stretch>
        </p:blipFill>
        <p:spPr>
          <a:xfrm>
            <a:off x="1131898" y="1173405"/>
            <a:ext cx="4668592" cy="3501444"/>
          </a:xfrm>
          <a:prstGeom prst="rect">
            <a:avLst/>
          </a:prstGeom>
        </p:spPr>
      </p:pic>
      <p:pic>
        <p:nvPicPr>
          <p:cNvPr id="5" name="图片 4">
            <a:extLst>
              <a:ext uri="{FF2B5EF4-FFF2-40B4-BE49-F238E27FC236}">
                <a16:creationId xmlns:a16="http://schemas.microsoft.com/office/drawing/2014/main" id="{C870DCC1-2BD9-46E3-AF3F-62691B82DA80}"/>
              </a:ext>
            </a:extLst>
          </p:cNvPr>
          <p:cNvPicPr>
            <a:picLocks noChangeAspect="1"/>
          </p:cNvPicPr>
          <p:nvPr/>
        </p:nvPicPr>
        <p:blipFill>
          <a:blip r:embed="rId9"/>
          <a:stretch>
            <a:fillRect/>
          </a:stretch>
        </p:blipFill>
        <p:spPr>
          <a:xfrm>
            <a:off x="6345745" y="1199996"/>
            <a:ext cx="4597682" cy="344826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p:cNvGrpSpPr/>
          <p:nvPr/>
        </p:nvGrpSpPr>
        <p:grpSpPr>
          <a:xfrm>
            <a:off x="0" y="-1"/>
            <a:ext cx="12192000" cy="6858002"/>
            <a:chOff x="0" y="-1"/>
            <a:chExt cx="12192000" cy="6858002"/>
          </a:xfrm>
        </p:grpSpPr>
        <p:sp>
          <p:nvSpPr>
            <p:cNvPr id="17" name="矩形 16"/>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p:cNvGrpSpPr/>
          <p:nvPr/>
        </p:nvGrpSpPr>
        <p:grpSpPr>
          <a:xfrm>
            <a:off x="133400" y="140547"/>
            <a:ext cx="11901234" cy="6795389"/>
            <a:chOff x="133400" y="140547"/>
            <a:chExt cx="11901234" cy="6795389"/>
          </a:xfrm>
        </p:grpSpPr>
        <p:pic>
          <p:nvPicPr>
            <p:cNvPr id="21" name="图片 20"/>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22" name="图片 21"/>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23" name="图片 22"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5</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2D79F21F-D2EB-45DF-8D29-8052096289FA}"/>
                  </a:ext>
                </a:extLst>
              </p:cNvPr>
              <p:cNvSpPr txBox="1"/>
              <p:nvPr/>
            </p:nvSpPr>
            <p:spPr>
              <a:xfrm>
                <a:off x="1054540" y="4782873"/>
                <a:ext cx="5922274" cy="1482906"/>
              </a:xfrm>
              <a:prstGeom prst="rect">
                <a:avLst/>
              </a:prstGeom>
              <a:noFill/>
            </p:spPr>
            <p:txBody>
              <a:bodyPr wrap="square" rtlCol="0">
                <a:spAutoFit/>
              </a:bodyPr>
              <a:lstStyle/>
              <a:p>
                <a:pPr marL="286493" indent="-286493">
                  <a:lnSpc>
                    <a:spcPct val="150000"/>
                  </a:lnSpc>
                  <a:spcBef>
                    <a:spcPts val="602"/>
                  </a:spcBef>
                  <a:buFont typeface="Wingdings" panose="05000000000000000000" pitchFamily="2" charset="2"/>
                  <a:buChar char="n"/>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30</m:t>
                    </m:r>
                    <m:r>
                      <a:rPr lang="en-US" altLang="zh-CN" i="1">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dirty="0">
                    <a:latin typeface="宋体" panose="02010600030101010101" pitchFamily="2" charset="-122"/>
                    <a:ea typeface="宋体" panose="02010600030101010101" pitchFamily="2" charset="-122"/>
                    <a:cs typeface="Times New Roman" panose="02020603050405020304" pitchFamily="18" charset="0"/>
                  </a:rPr>
                  <a:t>，</a:t>
                </a:r>
                <a:r>
                  <a:rPr lang="en-US" altLang="zh-CN" dirty="0">
                    <a:cs typeface="Times New Roman" panose="02020603050405020304" pitchFamily="18" charset="0"/>
                  </a:rPr>
                  <a:t> </a:t>
                </a:r>
                <a14:m>
                  <m:oMath xmlns:m="http://schemas.openxmlformats.org/officeDocument/2006/math">
                    <m:sSub>
                      <m:sSubPr>
                        <m:ctrlPr>
                          <a:rPr lang="en-US" altLang="zh-CN" i="1" dirty="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𝐿</m:t>
                        </m:r>
                      </m:e>
                      <m:sub>
                        <m:r>
                          <m:rPr>
                            <m:sty m:val="p"/>
                          </m:rPr>
                          <a:rPr lang="en-US" altLang="zh-CN" i="1" dirty="0">
                            <a:latin typeface="Cambria Math" panose="02040503050406030204" pitchFamily="18" charset="0"/>
                            <a:cs typeface="Times New Roman" panose="02020603050405020304" pitchFamily="18" charset="0"/>
                          </a:rPr>
                          <m:t>q</m:t>
                        </m:r>
                      </m:sub>
                    </m:sSub>
                    <m:r>
                      <a:rPr lang="en-US" altLang="zh-CN" i="1" dirty="0">
                        <a:latin typeface="Cambria Math" panose="02040503050406030204" pitchFamily="18" charset="0"/>
                        <a:cs typeface="Times New Roman" panose="02020603050405020304" pitchFamily="18" charset="0"/>
                      </a:rPr>
                      <m:t>=9 </m:t>
                    </m:r>
                  </m:oMath>
                </a14:m>
                <a:r>
                  <a:rPr lang="zh-CN" altLang="en-US" dirty="0">
                    <a:latin typeface="宋体" panose="02010600030101010101" pitchFamily="2" charset="-122"/>
                    <a:ea typeface="宋体" panose="02010600030101010101" pitchFamily="2" charset="-122"/>
                    <a:cs typeface="Times New Roman" panose="02020603050405020304" pitchFamily="18" charset="0"/>
                  </a:rPr>
                  <a:t>，</a:t>
                </a:r>
                <a:r>
                  <a:rPr lang="en-US" altLang="zh-CN" dirty="0">
                    <a:ea typeface="宋体" panose="02010600030101010101" pitchFamily="2" charset="-122"/>
                    <a:cs typeface="Times New Roman" panose="02020603050405020304" pitchFamily="18" charset="0"/>
                  </a:rPr>
                  <a:t> </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𝛽</m:t>
                    </m:r>
                    <m:r>
                      <a:rPr lang="en-US" altLang="zh-CN" i="1">
                        <a:latin typeface="Cambria Math" panose="02040503050406030204" pitchFamily="18" charset="0"/>
                        <a:ea typeface="宋体" panose="02010600030101010101" pitchFamily="2" charset="-122"/>
                        <a:cs typeface="Times New Roman" panose="02020603050405020304" pitchFamily="18" charset="0"/>
                      </a:rPr>
                      <m:t> =(0.2~2.0) </m:t>
                    </m:r>
                  </m:oMath>
                </a14:m>
                <a:r>
                  <a:rPr lang="zh-CN" altLang="en-US" dirty="0">
                    <a:latin typeface="宋体" panose="02010600030101010101" pitchFamily="2" charset="-122"/>
                    <a:ea typeface="宋体" panose="02010600030101010101" pitchFamily="2" charset="-122"/>
                    <a:cs typeface="Times New Roman" panose="02020603050405020304" pitchFamily="18" charset="0"/>
                  </a:rPr>
                  <a:t>。</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marL="286493" indent="-286493">
                  <a:lnSpc>
                    <a:spcPct val="150000"/>
                  </a:lnSpc>
                  <a:spcBef>
                    <a:spcPts val="602"/>
                  </a:spcBef>
                  <a:buFont typeface="Wingdings" panose="05000000000000000000" pitchFamily="2" charset="2"/>
                  <a:buChar char="Ø"/>
                </a:pPr>
                <a:r>
                  <a:rPr lang="zh-CN" altLang="en-US" dirty="0">
                    <a:latin typeface="宋体" panose="02010600030101010101" pitchFamily="2" charset="-122"/>
                    <a:ea typeface="宋体" panose="02010600030101010101" pitchFamily="2" charset="-122"/>
                    <a:cs typeface="Times New Roman" panose="02020603050405020304" pitchFamily="18" charset="0"/>
                  </a:rPr>
                  <a:t>每个区域的用户数量</a:t>
                </a:r>
                <a14:m>
                  <m:oMath xmlns:m="http://schemas.openxmlformats.org/officeDocument/2006/math">
                    <m:sSubSup>
                      <m:sSubSupPr>
                        <m:ctrlPr>
                          <a:rPr lang="en-US"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Cambria Math" panose="02040503050406030204" pitchFamily="18" charset="0"/>
                          </a:rPr>
                          <m:t>𝑁</m:t>
                        </m:r>
                      </m:e>
                      <m:sub>
                        <m:r>
                          <m:rPr>
                            <m:sty m:val="p"/>
                          </m:rPr>
                          <a:rPr lang="en-US" altLang="zh-CN" i="1">
                            <a:latin typeface="Cambria Math" panose="02040503050406030204" pitchFamily="18" charset="0"/>
                            <a:ea typeface="Cambria Math" panose="02040503050406030204" pitchFamily="18" charset="0"/>
                          </a:rPr>
                          <m:t>r</m:t>
                        </m:r>
                      </m:sub>
                      <m:sup>
                        <m:r>
                          <a:rPr lang="en-US" altLang="zh-CN" i="1">
                            <a:latin typeface="Cambria Math" panose="02040503050406030204" pitchFamily="18" charset="0"/>
                            <a:ea typeface="Cambria Math" panose="02040503050406030204" pitchFamily="18" charset="0"/>
                          </a:rPr>
                          <m:t>𝑡</m:t>
                        </m:r>
                      </m:sup>
                    </m:sSubSup>
                    <m:r>
                      <a:rPr lang="zh-CN" altLang="en-US" i="1" dirty="0" smtClean="0">
                        <a:latin typeface="Cambria Math" panose="02040503050406030204" pitchFamily="18" charset="0"/>
                        <a:ea typeface="宋体" panose="02010600030101010101" pitchFamily="2" charset="-122"/>
                        <a:cs typeface="Times New Roman" panose="02020603050405020304" pitchFamily="18" charset="0"/>
                      </a:rPr>
                      <m:t>越多</m:t>
                    </m:r>
                  </m:oMath>
                </a14:m>
                <a:r>
                  <a:rPr lang="zh-CN" altLang="en-US" dirty="0">
                    <a:cs typeface="Times New Roman" panose="02020603050405020304" pitchFamily="18" charset="0"/>
                  </a:rPr>
                  <a:t>。</a:t>
                </a:r>
                <a:endParaRPr lang="en-US" altLang="zh-CN" dirty="0">
                  <a:cs typeface="Times New Roman" panose="02020603050405020304" pitchFamily="18" charset="0"/>
                </a:endParaRPr>
              </a:p>
              <a:p>
                <a:pPr>
                  <a:lnSpc>
                    <a:spcPct val="150000"/>
                  </a:lnSpc>
                  <a:spcBef>
                    <a:spcPts val="602"/>
                  </a:spcBef>
                </a:pPr>
                <a:r>
                  <a:rPr lang="zh-CN" altLang="en-US" dirty="0">
                    <a:cs typeface="Times New Roman" panose="02020603050405020304" pitchFamily="18" charset="0"/>
                  </a:rPr>
                  <a:t>     </a:t>
                </a:r>
                <a:r>
                  <a:rPr lang="zh-CN" altLang="en-US" dirty="0">
                    <a:latin typeface="宋体" panose="02010600030101010101" pitchFamily="2" charset="-122"/>
                    <a:ea typeface="宋体" panose="02010600030101010101" pitchFamily="2" charset="-122"/>
                    <a:cs typeface="Times New Roman" panose="02020603050405020304" pitchFamily="18" charset="0"/>
                  </a:rPr>
                  <a:t>内容传输成本越高，</a:t>
                </a:r>
                <a:r>
                  <a:rPr lang="en-US" altLang="zh-CN" dirty="0">
                    <a:latin typeface="宋体" panose="02010600030101010101" pitchFamily="2" charset="-122"/>
                    <a:ea typeface="宋体" panose="02010600030101010101" pitchFamily="2" charset="-122"/>
                    <a:cs typeface="Times New Roman" panose="02020603050405020304" pitchFamily="18" charset="0"/>
                  </a:rPr>
                  <a:t>GMACP</a:t>
                </a:r>
                <a:r>
                  <a:rPr lang="zh-CN" altLang="en-US" dirty="0">
                    <a:latin typeface="宋体" panose="02010600030101010101" pitchFamily="2" charset="-122"/>
                    <a:ea typeface="宋体" panose="02010600030101010101" pitchFamily="2" charset="-122"/>
                    <a:cs typeface="Times New Roman" panose="02020603050405020304" pitchFamily="18" charset="0"/>
                  </a:rPr>
                  <a:t>算法的效果越好。</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p:txBody>
          </p:sp>
        </mc:Choice>
        <mc:Fallback xmlns="">
          <p:sp>
            <p:nvSpPr>
              <p:cNvPr id="32" name="文本框 31">
                <a:extLst>
                  <a:ext uri="{FF2B5EF4-FFF2-40B4-BE49-F238E27FC236}">
                    <a16:creationId xmlns:a16="http://schemas.microsoft.com/office/drawing/2014/main" id="{2D79F21F-D2EB-45DF-8D29-8052096289FA}"/>
                  </a:ext>
                </a:extLst>
              </p:cNvPr>
              <p:cNvSpPr txBox="1">
                <a:spLocks noRot="1" noChangeAspect="1" noMove="1" noResize="1" noEditPoints="1" noAdjustHandles="1" noChangeArrowheads="1" noChangeShapeType="1" noTextEdit="1"/>
              </p:cNvSpPr>
              <p:nvPr/>
            </p:nvSpPr>
            <p:spPr>
              <a:xfrm>
                <a:off x="1054540" y="4782873"/>
                <a:ext cx="5922274" cy="1482906"/>
              </a:xfrm>
              <a:prstGeom prst="rect">
                <a:avLst/>
              </a:prstGeom>
              <a:blipFill>
                <a:blip r:embed="rId6"/>
                <a:stretch>
                  <a:fillRect l="-721" b="-45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BC2B2F42-C7B2-4C35-B32D-EC04000CC82E}"/>
                  </a:ext>
                </a:extLst>
              </p:cNvPr>
              <p:cNvSpPr txBox="1"/>
              <p:nvPr/>
            </p:nvSpPr>
            <p:spPr>
              <a:xfrm>
                <a:off x="6633522" y="4742553"/>
                <a:ext cx="4962736" cy="1517147"/>
              </a:xfrm>
              <a:prstGeom prst="rect">
                <a:avLst/>
              </a:prstGeom>
              <a:noFill/>
            </p:spPr>
            <p:txBody>
              <a:bodyPr wrap="square" rtlCol="0">
                <a:spAutoFit/>
              </a:bodyPr>
              <a:lstStyle/>
              <a:p>
                <a:pPr marL="286493" indent="-286493">
                  <a:lnSpc>
                    <a:spcPct val="150000"/>
                  </a:lnSpc>
                  <a:spcBef>
                    <a:spcPts val="602"/>
                  </a:spcBef>
                  <a:buFont typeface="Wingdings" panose="05000000000000000000" pitchFamily="2" charset="2"/>
                  <a:buChar char="n"/>
                </a:pPr>
                <a14:m>
                  <m:oMath xmlns:m="http://schemas.openxmlformats.org/officeDocument/2006/math">
                    <m:sSub>
                      <m:sSubPr>
                        <m:ctrlPr>
                          <a:rPr lang="en-US" altLang="zh-CN" i="1" dirty="0">
                            <a:latin typeface="Cambria Math" panose="02040503050406030204" pitchFamily="18" charset="0"/>
                            <a:cs typeface="Times New Roman" panose="02020603050405020304" pitchFamily="18" charset="0"/>
                          </a:rPr>
                        </m:ctrlPr>
                      </m:sSubPr>
                      <m:e>
                        <m:r>
                          <a:rPr lang="en-US" altLang="zh-CN" i="1" dirty="0">
                            <a:latin typeface="Cambria Math" panose="02040503050406030204" pitchFamily="18" charset="0"/>
                            <a:cs typeface="Times New Roman" panose="02020603050405020304" pitchFamily="18" charset="0"/>
                          </a:rPr>
                          <m:t>𝐿</m:t>
                        </m:r>
                      </m:e>
                      <m:sub>
                        <m:r>
                          <m:rPr>
                            <m:sty m:val="p"/>
                          </m:rPr>
                          <a:rPr lang="en-US" altLang="zh-CN" i="1" dirty="0">
                            <a:latin typeface="Cambria Math" panose="02040503050406030204" pitchFamily="18" charset="0"/>
                            <a:cs typeface="Times New Roman" panose="02020603050405020304" pitchFamily="18" charset="0"/>
                          </a:rPr>
                          <m:t>q</m:t>
                        </m:r>
                      </m:sub>
                    </m:sSub>
                    <m:r>
                      <a:rPr lang="en-US" altLang="zh-CN" i="1" dirty="0">
                        <a:latin typeface="Cambria Math" panose="02040503050406030204" pitchFamily="18" charset="0"/>
                        <a:cs typeface="Times New Roman" panose="02020603050405020304" pitchFamily="18" charset="0"/>
                      </a:rPr>
                      <m:t>=</m:t>
                    </m:r>
                    <m:r>
                      <a:rPr lang="en-US" altLang="zh-CN" b="0" i="1" dirty="0" smtClean="0">
                        <a:latin typeface="Cambria Math" panose="02040503050406030204" pitchFamily="18" charset="0"/>
                        <a:cs typeface="Times New Roman" panose="02020603050405020304" pitchFamily="18" charset="0"/>
                      </a:rPr>
                      <m:t>11</m:t>
                    </m:r>
                    <m:r>
                      <a:rPr lang="en-US" altLang="zh-CN" i="1" dirty="0">
                        <a:latin typeface="Cambria Math" panose="02040503050406030204" pitchFamily="18" charset="0"/>
                        <a:cs typeface="Times New Roman" panose="02020603050405020304" pitchFamily="18" charset="0"/>
                      </a:rPr>
                      <m:t> </m:t>
                    </m:r>
                  </m:oMath>
                </a14:m>
                <a:r>
                  <a:rPr lang="zh-CN" altLang="en-US" dirty="0">
                    <a:latin typeface="宋体" panose="02010600030101010101" pitchFamily="2" charset="-122"/>
                    <a:ea typeface="宋体" panose="02010600030101010101" pitchFamily="2" charset="-122"/>
                    <a:cs typeface="Times New Roman" panose="02020603050405020304" pitchFamily="18" charset="0"/>
                  </a:rPr>
                  <a:t>，</a:t>
                </a:r>
                <a:r>
                  <a:rPr lang="en-US" altLang="zh-CN" dirty="0">
                    <a:ea typeface="宋体" panose="02010600030101010101" pitchFamily="2" charset="-122"/>
                    <a:cs typeface="Times New Roman" panose="02020603050405020304" pitchFamily="18" charset="0"/>
                  </a:rPr>
                  <a:t> </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𝛽</m:t>
                    </m:r>
                    <m:r>
                      <a:rPr lang="en-US" altLang="zh-CN" i="1">
                        <a:latin typeface="Cambria Math" panose="02040503050406030204" pitchFamily="18" charset="0"/>
                        <a:ea typeface="宋体" panose="02010600030101010101" pitchFamily="2" charset="-122"/>
                        <a:cs typeface="Times New Roman" panose="02020603050405020304" pitchFamily="18" charset="0"/>
                      </a:rPr>
                      <m:t> =(0.2~2.0) </m:t>
                    </m:r>
                  </m:oMath>
                </a14:m>
                <a:r>
                  <a:rPr lang="zh-CN" altLang="en-US" dirty="0">
                    <a:latin typeface="宋体" panose="02010600030101010101" pitchFamily="2" charset="-122"/>
                    <a:ea typeface="宋体" panose="02010600030101010101" pitchFamily="2" charset="-122"/>
                    <a:cs typeface="Times New Roman" panose="02020603050405020304" pitchFamily="18" charset="0"/>
                  </a:rPr>
                  <a:t>。</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marL="286493" indent="-286493">
                  <a:lnSpc>
                    <a:spcPct val="150000"/>
                  </a:lnSpc>
                  <a:spcBef>
                    <a:spcPts val="602"/>
                  </a:spcBef>
                  <a:buFont typeface="Wingdings" panose="05000000000000000000" pitchFamily="2" charset="2"/>
                  <a:buChar char="Ø"/>
                </a:pPr>
                <a:r>
                  <a:rPr lang="zh-CN" altLang="en-US" sz="1805" dirty="0">
                    <a:latin typeface="宋体" panose="02010600030101010101" pitchFamily="2" charset="-122"/>
                    <a:ea typeface="宋体" panose="02010600030101010101" pitchFamily="2" charset="-122"/>
                    <a:cs typeface="Times New Roman" panose="02020603050405020304" pitchFamily="18" charset="0"/>
                  </a:rPr>
                  <a:t>随着内容数量</a:t>
                </a:r>
                <a14:m>
                  <m:oMath xmlns:m="http://schemas.openxmlformats.org/officeDocument/2006/math">
                    <m:r>
                      <a:rPr lang="en-US" altLang="zh-CN" sz="1805" b="0" i="1" smtClean="0">
                        <a:latin typeface="Cambria Math" panose="02040503050406030204" pitchFamily="18" charset="0"/>
                        <a:ea typeface="Cambria Math" panose="02040503050406030204" pitchFamily="18" charset="0"/>
                      </a:rPr>
                      <m:t>𝐹</m:t>
                    </m:r>
                  </m:oMath>
                </a14:m>
                <a:r>
                  <a:rPr lang="zh-CN" altLang="en-US" sz="1805" dirty="0">
                    <a:latin typeface="宋体" panose="02010600030101010101" pitchFamily="2" charset="-122"/>
                    <a:ea typeface="宋体" panose="02010600030101010101" pitchFamily="2" charset="-122"/>
                    <a:cs typeface="Times New Roman" panose="02020603050405020304" pitchFamily="18" charset="0"/>
                  </a:rPr>
                  <a:t>的增加</a:t>
                </a:r>
                <a:r>
                  <a:rPr lang="zh-CN" altLang="en-US" sz="1805" dirty="0">
                    <a:cs typeface="Times New Roman" panose="02020603050405020304" pitchFamily="18" charset="0"/>
                  </a:rPr>
                  <a:t>。</a:t>
                </a:r>
                <a:endParaRPr lang="en-US" altLang="zh-CN" sz="1805" dirty="0">
                  <a:cs typeface="Times New Roman" panose="02020603050405020304" pitchFamily="18" charset="0"/>
                </a:endParaRPr>
              </a:p>
              <a:p>
                <a:pPr>
                  <a:lnSpc>
                    <a:spcPct val="150000"/>
                  </a:lnSpc>
                  <a:spcBef>
                    <a:spcPts val="602"/>
                  </a:spcBef>
                </a:pPr>
                <a:r>
                  <a:rPr lang="en-US" altLang="zh-CN" sz="1805" dirty="0">
                    <a:latin typeface="宋体" panose="02010600030101010101" pitchFamily="2" charset="-122"/>
                    <a:ea typeface="宋体" panose="02010600030101010101" pitchFamily="2" charset="-122"/>
                    <a:cs typeface="Times New Roman" panose="02020603050405020304" pitchFamily="18" charset="0"/>
                  </a:rPr>
                  <a:t>  </a:t>
                </a:r>
                <a:r>
                  <a:rPr lang="zh-CN" altLang="en-US" sz="1805" dirty="0">
                    <a:latin typeface="宋体" panose="02010600030101010101" pitchFamily="2" charset="-122"/>
                    <a:ea typeface="宋体" panose="02010600030101010101" pitchFamily="2" charset="-122"/>
                    <a:cs typeface="Times New Roman" panose="02020603050405020304" pitchFamily="18" charset="0"/>
                  </a:rPr>
                  <a:t>内容请求概率减小，</a:t>
                </a:r>
                <a:r>
                  <a:rPr lang="zh-CN" altLang="en-US" sz="1800" dirty="0">
                    <a:latin typeface="宋体" panose="02010600030101010101" pitchFamily="2" charset="-122"/>
                    <a:ea typeface="宋体" panose="02010600030101010101" pitchFamily="2" charset="-122"/>
                    <a:cs typeface="Times New Roman" panose="02020603050405020304" pitchFamily="18" charset="0"/>
                  </a:rPr>
                  <a:t>内容传输成本越低。</a:t>
                </a:r>
                <a:endParaRPr lang="en-US" altLang="zh-CN" sz="1805" dirty="0">
                  <a:latin typeface="宋体" panose="02010600030101010101" pitchFamily="2" charset="-122"/>
                  <a:ea typeface="宋体" panose="02010600030101010101" pitchFamily="2" charset="-122"/>
                  <a:cs typeface="Times New Roman" panose="02020603050405020304" pitchFamily="18" charset="0"/>
                </a:endParaRPr>
              </a:p>
            </p:txBody>
          </p:sp>
        </mc:Choice>
        <mc:Fallback xmlns="">
          <p:sp>
            <p:nvSpPr>
              <p:cNvPr id="33" name="文本框 32">
                <a:extLst>
                  <a:ext uri="{FF2B5EF4-FFF2-40B4-BE49-F238E27FC236}">
                    <a16:creationId xmlns:a16="http://schemas.microsoft.com/office/drawing/2014/main" id="{BC2B2F42-C7B2-4C35-B32D-EC04000CC82E}"/>
                  </a:ext>
                </a:extLst>
              </p:cNvPr>
              <p:cNvSpPr txBox="1">
                <a:spLocks noRot="1" noChangeAspect="1" noMove="1" noResize="1" noEditPoints="1" noAdjustHandles="1" noChangeArrowheads="1" noChangeShapeType="1" noTextEdit="1"/>
              </p:cNvSpPr>
              <p:nvPr/>
            </p:nvSpPr>
            <p:spPr>
              <a:xfrm>
                <a:off x="6633522" y="4742553"/>
                <a:ext cx="4962736" cy="1517147"/>
              </a:xfrm>
              <a:prstGeom prst="rect">
                <a:avLst/>
              </a:prstGeom>
              <a:blipFill>
                <a:blip r:embed="rId7"/>
                <a:stretch>
                  <a:fillRect l="-737" b="-2008"/>
                </a:stretch>
              </a:blipFill>
            </p:spPr>
            <p:txBody>
              <a:bodyPr/>
              <a:lstStyle/>
              <a:p>
                <a:r>
                  <a:rPr lang="zh-CN" altLang="en-US">
                    <a:noFill/>
                  </a:rPr>
                  <a:t> </a:t>
                </a:r>
              </a:p>
            </p:txBody>
          </p:sp>
        </mc:Fallback>
      </mc:AlternateContent>
      <p:sp>
        <p:nvSpPr>
          <p:cNvPr id="34" name="文本框 33">
            <a:extLst>
              <a:ext uri="{FF2B5EF4-FFF2-40B4-BE49-F238E27FC236}">
                <a16:creationId xmlns:a16="http://schemas.microsoft.com/office/drawing/2014/main" id="{19BFC22B-EB9B-4161-8BFE-FFBFB661F08D}"/>
              </a:ext>
            </a:extLst>
          </p:cNvPr>
          <p:cNvSpPr txBox="1"/>
          <p:nvPr/>
        </p:nvSpPr>
        <p:spPr>
          <a:xfrm>
            <a:off x="434376" y="855079"/>
            <a:ext cx="11757623" cy="400110"/>
          </a:xfrm>
          <a:prstGeom prst="rect">
            <a:avLst/>
          </a:prstGeom>
          <a:noFill/>
        </p:spPr>
        <p:txBody>
          <a:bodyPr wrap="square">
            <a:spAutoFit/>
          </a:bodyPr>
          <a:lstStyle/>
          <a:p>
            <a:r>
              <a:rPr lang="en-US" altLang="zh-CN" sz="2000" b="1" dirty="0">
                <a:cs typeface="Times New Roman" panose="02020603050405020304" pitchFamily="18" charset="0"/>
              </a:rPr>
              <a:t>D. The content delivery cost of system versus different numbers of users in SR and content numbers:</a:t>
            </a:r>
          </a:p>
        </p:txBody>
      </p:sp>
      <p:sp>
        <p:nvSpPr>
          <p:cNvPr id="39" name="箭头: 下 38">
            <a:extLst>
              <a:ext uri="{FF2B5EF4-FFF2-40B4-BE49-F238E27FC236}">
                <a16:creationId xmlns:a16="http://schemas.microsoft.com/office/drawing/2014/main" id="{A08CBCC8-0589-425B-ACE7-D55249A2D431}"/>
              </a:ext>
            </a:extLst>
          </p:cNvPr>
          <p:cNvSpPr/>
          <p:nvPr/>
        </p:nvSpPr>
        <p:spPr>
          <a:xfrm>
            <a:off x="8705642" y="5709543"/>
            <a:ext cx="203742" cy="19139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2"/>
          </a:p>
        </p:txBody>
      </p:sp>
      <p:sp>
        <p:nvSpPr>
          <p:cNvPr id="40" name="文本框 39">
            <a:extLst>
              <a:ext uri="{FF2B5EF4-FFF2-40B4-BE49-F238E27FC236}">
                <a16:creationId xmlns:a16="http://schemas.microsoft.com/office/drawing/2014/main" id="{5A4DB534-ADC0-40A5-9161-4188300421F1}"/>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rPr>
              <a:t>仿真结果</a:t>
            </a:r>
            <a:endParaRPr kumimoji="1"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endParaRPr>
          </a:p>
        </p:txBody>
      </p:sp>
      <p:pic>
        <p:nvPicPr>
          <p:cNvPr id="3" name="图片 2">
            <a:extLst>
              <a:ext uri="{FF2B5EF4-FFF2-40B4-BE49-F238E27FC236}">
                <a16:creationId xmlns:a16="http://schemas.microsoft.com/office/drawing/2014/main" id="{4F7CFAF5-0E9B-49B9-A1EC-9099F78B8AEE}"/>
              </a:ext>
            </a:extLst>
          </p:cNvPr>
          <p:cNvPicPr>
            <a:picLocks noChangeAspect="1"/>
          </p:cNvPicPr>
          <p:nvPr/>
        </p:nvPicPr>
        <p:blipFill>
          <a:blip r:embed="rId8"/>
          <a:stretch>
            <a:fillRect/>
          </a:stretch>
        </p:blipFill>
        <p:spPr>
          <a:xfrm>
            <a:off x="1008330" y="1280073"/>
            <a:ext cx="4670400" cy="3502800"/>
          </a:xfrm>
          <a:prstGeom prst="rect">
            <a:avLst/>
          </a:prstGeom>
        </p:spPr>
      </p:pic>
      <p:pic>
        <p:nvPicPr>
          <p:cNvPr id="5" name="图片 4">
            <a:extLst>
              <a:ext uri="{FF2B5EF4-FFF2-40B4-BE49-F238E27FC236}">
                <a16:creationId xmlns:a16="http://schemas.microsoft.com/office/drawing/2014/main" id="{2D829623-6518-4221-86DE-44E69EDAB033}"/>
              </a:ext>
            </a:extLst>
          </p:cNvPr>
          <p:cNvPicPr>
            <a:picLocks noChangeAspect="1"/>
          </p:cNvPicPr>
          <p:nvPr/>
        </p:nvPicPr>
        <p:blipFill>
          <a:blip r:embed="rId9"/>
          <a:stretch>
            <a:fillRect/>
          </a:stretch>
        </p:blipFill>
        <p:spPr>
          <a:xfrm>
            <a:off x="6344886" y="1280073"/>
            <a:ext cx="4925254" cy="3502800"/>
          </a:xfrm>
          <a:prstGeom prst="rect">
            <a:avLst/>
          </a:prstGeom>
        </p:spPr>
      </p:pic>
      <p:sp>
        <p:nvSpPr>
          <p:cNvPr id="25" name="箭头: 下 24">
            <a:extLst>
              <a:ext uri="{FF2B5EF4-FFF2-40B4-BE49-F238E27FC236}">
                <a16:creationId xmlns:a16="http://schemas.microsoft.com/office/drawing/2014/main" id="{CED83369-9627-4809-BCE9-C313CC8DB54B}"/>
              </a:ext>
            </a:extLst>
          </p:cNvPr>
          <p:cNvSpPr/>
          <p:nvPr/>
        </p:nvSpPr>
        <p:spPr>
          <a:xfrm>
            <a:off x="3187948" y="5709543"/>
            <a:ext cx="203742" cy="19139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2"/>
          </a:p>
        </p:txBody>
      </p:sp>
    </p:spTree>
    <p:extLst>
      <p:ext uri="{BB962C8B-B14F-4D97-AF65-F5344CB8AC3E}">
        <p14:creationId xmlns:p14="http://schemas.microsoft.com/office/powerpoint/2010/main" val="955559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p:cNvGrpSpPr/>
          <p:nvPr/>
        </p:nvGrpSpPr>
        <p:grpSpPr>
          <a:xfrm>
            <a:off x="0" y="-1"/>
            <a:ext cx="12192000" cy="6858002"/>
            <a:chOff x="0" y="-1"/>
            <a:chExt cx="12192000" cy="6858002"/>
          </a:xfrm>
        </p:grpSpPr>
        <p:sp>
          <p:nvSpPr>
            <p:cNvPr id="17" name="矩形 16"/>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p:cNvGrpSpPr/>
          <p:nvPr/>
        </p:nvGrpSpPr>
        <p:grpSpPr>
          <a:xfrm>
            <a:off x="133400" y="140547"/>
            <a:ext cx="11901234" cy="6795389"/>
            <a:chOff x="133400" y="140547"/>
            <a:chExt cx="11901234" cy="6795389"/>
          </a:xfrm>
        </p:grpSpPr>
        <p:pic>
          <p:nvPicPr>
            <p:cNvPr id="21" name="图片 20"/>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22" name="图片 21"/>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23" name="图片 22"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5</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2D79F21F-D2EB-45DF-8D29-8052096289FA}"/>
                  </a:ext>
                </a:extLst>
              </p:cNvPr>
              <p:cNvSpPr txBox="1"/>
              <p:nvPr/>
            </p:nvSpPr>
            <p:spPr>
              <a:xfrm>
                <a:off x="6959600" y="2093843"/>
                <a:ext cx="4670400" cy="1995803"/>
              </a:xfrm>
              <a:prstGeom prst="rect">
                <a:avLst/>
              </a:prstGeom>
              <a:noFill/>
            </p:spPr>
            <p:txBody>
              <a:bodyPr wrap="square" rtlCol="0">
                <a:spAutoFit/>
              </a:bodyPr>
              <a:lstStyle/>
              <a:p>
                <a:pPr marL="286493" indent="-286493">
                  <a:lnSpc>
                    <a:spcPct val="150000"/>
                  </a:lnSpc>
                  <a:spcBef>
                    <a:spcPts val="602"/>
                  </a:spcBef>
                  <a:buFont typeface="Wingdings" panose="05000000000000000000" pitchFamily="2" charset="2"/>
                  <a:buChar char="n"/>
                </a:pPr>
                <a14:m>
                  <m:oMath xmlns:m="http://schemas.openxmlformats.org/officeDocument/2006/math">
                    <m:r>
                      <a:rPr lang="en-US" altLang="zh-CN" sz="2000" i="1" smtClean="0">
                        <a:latin typeface="Cambria Math" panose="02040503050406030204" pitchFamily="18" charset="0"/>
                        <a:ea typeface="Cambria Math" panose="02040503050406030204" pitchFamily="18" charset="0"/>
                      </a:rPr>
                      <m:t>𝐹</m:t>
                    </m:r>
                    <m:r>
                      <a:rPr lang="en-US" altLang="zh-CN" sz="2000" i="1">
                        <a:latin typeface="Cambria Math" panose="02040503050406030204" pitchFamily="18" charset="0"/>
                        <a:ea typeface="宋体" panose="02010600030101010101" pitchFamily="2" charset="-122"/>
                        <a:cs typeface="Times New Roman" panose="02020603050405020304" pitchFamily="18" charset="0"/>
                      </a:rPr>
                      <m:t>=30 </m:t>
                    </m:r>
                  </m:oMath>
                </a14:m>
                <a:r>
                  <a:rPr lang="zh-CN" altLang="en-US" sz="2000" dirty="0">
                    <a:latin typeface="宋体" panose="02010600030101010101" pitchFamily="2" charset="-122"/>
                    <a:ea typeface="宋体" panose="02010600030101010101" pitchFamily="2" charset="-122"/>
                    <a:cs typeface="Times New Roman" panose="02020603050405020304" pitchFamily="18" charset="0"/>
                  </a:rPr>
                  <a:t>，</a:t>
                </a:r>
                <a:r>
                  <a:rPr lang="en-US" altLang="zh-CN" sz="2000" dirty="0">
                    <a:cs typeface="Times New Roman" panose="02020603050405020304" pitchFamily="18" charset="0"/>
                  </a:rPr>
                  <a:t> </a:t>
                </a:r>
                <a14:m>
                  <m:oMath xmlns:m="http://schemas.openxmlformats.org/officeDocument/2006/math">
                    <m:sSub>
                      <m:sSubPr>
                        <m:ctrlPr>
                          <a:rPr lang="en-US" altLang="zh-CN" sz="2000" i="1" dirty="0">
                            <a:latin typeface="Cambria Math" panose="02040503050406030204" pitchFamily="18" charset="0"/>
                            <a:cs typeface="Times New Roman" panose="02020603050405020304" pitchFamily="18" charset="0"/>
                          </a:rPr>
                        </m:ctrlPr>
                      </m:sSubPr>
                      <m:e>
                        <m:r>
                          <a:rPr lang="en-US" altLang="zh-CN" sz="2000" i="1" dirty="0">
                            <a:latin typeface="Cambria Math" panose="02040503050406030204" pitchFamily="18" charset="0"/>
                            <a:cs typeface="Times New Roman" panose="02020603050405020304" pitchFamily="18" charset="0"/>
                          </a:rPr>
                          <m:t>𝐿</m:t>
                        </m:r>
                      </m:e>
                      <m:sub>
                        <m:r>
                          <m:rPr>
                            <m:sty m:val="p"/>
                          </m:rPr>
                          <a:rPr lang="en-US" altLang="zh-CN" sz="2000" i="1" dirty="0">
                            <a:latin typeface="Cambria Math" panose="02040503050406030204" pitchFamily="18" charset="0"/>
                            <a:cs typeface="Times New Roman" panose="02020603050405020304" pitchFamily="18" charset="0"/>
                          </a:rPr>
                          <m:t>q</m:t>
                        </m:r>
                      </m:sub>
                    </m:sSub>
                    <m:r>
                      <a:rPr lang="en-US" altLang="zh-CN" sz="2000" i="1" dirty="0">
                        <a:latin typeface="Cambria Math" panose="02040503050406030204" pitchFamily="18" charset="0"/>
                        <a:cs typeface="Times New Roman" panose="02020603050405020304" pitchFamily="18" charset="0"/>
                      </a:rPr>
                      <m:t>=</m:t>
                    </m:r>
                    <m:r>
                      <a:rPr lang="en-US" altLang="zh-CN" sz="2000" b="0" i="1" dirty="0" smtClean="0">
                        <a:latin typeface="Cambria Math" panose="02040503050406030204" pitchFamily="18" charset="0"/>
                        <a:cs typeface="Times New Roman" panose="02020603050405020304" pitchFamily="18" charset="0"/>
                      </a:rPr>
                      <m:t>11</m:t>
                    </m:r>
                    <m:r>
                      <a:rPr lang="en-US" altLang="zh-CN" sz="2000" i="1" dirty="0">
                        <a:latin typeface="Cambria Math" panose="02040503050406030204" pitchFamily="18" charset="0"/>
                        <a:cs typeface="Times New Roman" panose="02020603050405020304" pitchFamily="18" charset="0"/>
                      </a:rPr>
                      <m:t> </m:t>
                    </m:r>
                  </m:oMath>
                </a14:m>
                <a:r>
                  <a:rPr lang="zh-CN" altLang="en-US" sz="2000" dirty="0">
                    <a:latin typeface="宋体" panose="02010600030101010101" pitchFamily="2" charset="-122"/>
                    <a:ea typeface="宋体" panose="02010600030101010101" pitchFamily="2" charset="-122"/>
                    <a:cs typeface="Times New Roman" panose="02020603050405020304" pitchFamily="18" charset="0"/>
                  </a:rPr>
                  <a:t>，</a:t>
                </a:r>
                <a:r>
                  <a:rPr lang="en-US" altLang="zh-CN" sz="2000" dirty="0">
                    <a:ea typeface="宋体" panose="02010600030101010101" pitchFamily="2" charset="-122"/>
                    <a:cs typeface="Times New Roman" panose="02020603050405020304" pitchFamily="18" charset="0"/>
                  </a:rPr>
                  <a:t> </a:t>
                </a:r>
                <a14:m>
                  <m:oMath xmlns:m="http://schemas.openxmlformats.org/officeDocument/2006/math">
                    <m:r>
                      <a:rPr lang="en-US" altLang="zh-CN" sz="2000" i="1">
                        <a:latin typeface="Cambria Math" panose="02040503050406030204" pitchFamily="18" charset="0"/>
                        <a:ea typeface="宋体" panose="02010600030101010101" pitchFamily="2" charset="-122"/>
                        <a:cs typeface="Times New Roman" panose="02020603050405020304" pitchFamily="18" charset="0"/>
                      </a:rPr>
                      <m:t>𝛽</m:t>
                    </m:r>
                    <m:r>
                      <a:rPr lang="en-US" altLang="zh-CN" sz="2000" i="1">
                        <a:latin typeface="Cambria Math" panose="02040503050406030204" pitchFamily="18" charset="0"/>
                        <a:ea typeface="宋体" panose="02010600030101010101" pitchFamily="2" charset="-122"/>
                        <a:cs typeface="Times New Roman" panose="02020603050405020304" pitchFamily="18" charset="0"/>
                      </a:rPr>
                      <m:t> =(0.2~2.0) </m:t>
                    </m:r>
                  </m:oMath>
                </a14:m>
                <a:r>
                  <a:rPr lang="zh-CN" altLang="en-US" sz="2000" dirty="0">
                    <a:latin typeface="宋体" panose="02010600030101010101" pitchFamily="2" charset="-122"/>
                    <a:ea typeface="宋体" panose="02010600030101010101" pitchFamily="2" charset="-122"/>
                    <a:cs typeface="Times New Roman" panose="02020603050405020304" pitchFamily="18" charset="0"/>
                  </a:rPr>
                  <a:t>。</a:t>
                </a:r>
                <a:endParaRPr lang="en-US" altLang="zh-CN" sz="2000"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50000"/>
                  </a:lnSpc>
                  <a:spcBef>
                    <a:spcPts val="602"/>
                  </a:spcBef>
                  <a:buFont typeface="Wingdings" panose="05000000000000000000" pitchFamily="2" charset="2"/>
                  <a:buChar char="Ø"/>
                </a:pPr>
                <a:r>
                  <a:rPr lang="zh-CN" altLang="en-US" sz="1805" dirty="0">
                    <a:solidFill>
                      <a:srgbClr val="000000"/>
                    </a:solidFill>
                    <a:latin typeface="宋体" panose="02010600030101010101" pitchFamily="2" charset="-122"/>
                    <a:ea typeface="宋体" panose="02010600030101010101" pitchFamily="2" charset="-122"/>
                    <a:cs typeface="Times New Roman" panose="02020603050405020304" pitchFamily="18" charset="0"/>
                  </a:rPr>
                  <a:t>随着</a:t>
                </a:r>
                <a:r>
                  <a:rPr lang="en-US" altLang="zh-CN" sz="1805" dirty="0">
                    <a:solidFill>
                      <a:srgbClr val="000000"/>
                    </a:solidFill>
                    <a:latin typeface="宋体" panose="02010600030101010101" pitchFamily="2" charset="-122"/>
                    <a:ea typeface="宋体" panose="02010600030101010101" pitchFamily="2" charset="-122"/>
                    <a:cs typeface="Times New Roman" panose="02020603050405020304" pitchFamily="18" charset="0"/>
                  </a:rPr>
                  <a:t>LEO</a:t>
                </a:r>
                <a:r>
                  <a:rPr lang="zh-CN" altLang="en-US" sz="1805" dirty="0">
                    <a:solidFill>
                      <a:srgbClr val="000000"/>
                    </a:solidFill>
                    <a:latin typeface="宋体" panose="02010600030101010101" pitchFamily="2" charset="-122"/>
                    <a:ea typeface="宋体" panose="02010600030101010101" pitchFamily="2" charset="-122"/>
                    <a:cs typeface="Times New Roman" panose="02020603050405020304" pitchFamily="18" charset="0"/>
                  </a:rPr>
                  <a:t>卫星</a:t>
                </a:r>
                <a:r>
                  <a:rPr lang="en-US" altLang="zh-CN" sz="1805" dirty="0">
                    <a:solidFill>
                      <a:srgbClr val="000000"/>
                    </a:solidFill>
                    <a:latin typeface="宋体" panose="02010600030101010101" pitchFamily="2" charset="-122"/>
                    <a:ea typeface="宋体" panose="02010600030101010101" pitchFamily="2" charset="-122"/>
                    <a:cs typeface="Times New Roman" panose="02020603050405020304" pitchFamily="18" charset="0"/>
                  </a:rPr>
                  <a:t>DAD</a:t>
                </a:r>
                <a:r>
                  <a:rPr lang="zh-CN" altLang="en-US" sz="1805" dirty="0">
                    <a:solidFill>
                      <a:srgbClr val="000000"/>
                    </a:solidFill>
                    <a:latin typeface="宋体" panose="02010600030101010101" pitchFamily="2" charset="-122"/>
                    <a:ea typeface="宋体" panose="02010600030101010101" pitchFamily="2" charset="-122"/>
                    <a:cs typeface="Times New Roman" panose="02020603050405020304" pitchFamily="18" charset="0"/>
                  </a:rPr>
                  <a:t>增加。</a:t>
                </a:r>
                <a:endParaRPr lang="it-IT" altLang="zh-CN" sz="1805" dirty="0">
                  <a:solidFill>
                    <a:srgbClr val="000000"/>
                  </a:solidFill>
                  <a:cs typeface="Times New Roman" panose="02020603050405020304" pitchFamily="18" charset="0"/>
                </a:endParaRPr>
              </a:p>
              <a:p>
                <a:pPr>
                  <a:lnSpc>
                    <a:spcPct val="150000"/>
                  </a:lnSpc>
                  <a:spcBef>
                    <a:spcPts val="602"/>
                  </a:spcBef>
                  <a:buClr>
                    <a:srgbClr val="1A70B1"/>
                  </a:buClr>
                </a:pPr>
                <a:r>
                  <a:rPr lang="zh-CN" altLang="en-US" sz="2000" dirty="0">
                    <a:latin typeface="宋体" panose="02010600030101010101" pitchFamily="2" charset="-122"/>
                    <a:ea typeface="宋体" panose="02010600030101010101" pitchFamily="2" charset="-122"/>
                    <a:cs typeface="Times New Roman" panose="02020603050405020304" pitchFamily="18" charset="0"/>
                  </a:rPr>
                  <a:t>   </a:t>
                </a:r>
                <a:r>
                  <a:rPr lang="en-US" altLang="zh-CN" dirty="0">
                    <a:latin typeface="宋体" panose="02010600030101010101" pitchFamily="2" charset="-122"/>
                    <a:ea typeface="宋体" panose="02010600030101010101" pitchFamily="2" charset="-122"/>
                    <a:cs typeface="Times New Roman" panose="02020603050405020304" pitchFamily="18" charset="0"/>
                  </a:rPr>
                  <a:t>GMACP</a:t>
                </a:r>
                <a:r>
                  <a:rPr lang="zh-CN" altLang="en-US" dirty="0">
                    <a:latin typeface="宋体" panose="02010600030101010101" pitchFamily="2" charset="-122"/>
                    <a:ea typeface="宋体" panose="02010600030101010101" pitchFamily="2" charset="-122"/>
                    <a:cs typeface="Times New Roman" panose="02020603050405020304" pitchFamily="18" charset="0"/>
                  </a:rPr>
                  <a:t>算法的内容传输成本整体趋势是逐渐增加</a:t>
                </a:r>
                <a:r>
                  <a:rPr lang="zh-CN" altLang="en-US" dirty="0">
                    <a:solidFill>
                      <a:srgbClr val="000000"/>
                    </a:solidFill>
                    <a:cs typeface="Times New Roman" panose="02020603050405020304" pitchFamily="18" charset="0"/>
                  </a:rPr>
                  <a:t>。</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Times New Roman" panose="02020603050405020304" pitchFamily="18" charset="0"/>
                      </a:rPr>
                      <m:t>𝐷𝐴𝐷</m:t>
                    </m:r>
                    <m:r>
                      <a:rPr lang="en-US" altLang="zh-CN" i="1" dirty="0" smtClean="0">
                        <a:latin typeface="Cambria Math" panose="02040503050406030204" pitchFamily="18" charset="0"/>
                        <a:ea typeface="宋体" panose="02010600030101010101" pitchFamily="2" charset="-122"/>
                        <a:cs typeface="Times New Roman" panose="02020603050405020304" pitchFamily="18" charset="0"/>
                      </a:rPr>
                      <m:t> = 3 </m:t>
                    </m:r>
                  </m:oMath>
                </a14:m>
                <a:r>
                  <a:rPr lang="zh-CN" altLang="en-US" dirty="0">
                    <a:latin typeface="宋体" panose="02010600030101010101" pitchFamily="2" charset="-122"/>
                    <a:ea typeface="宋体" panose="02010600030101010101" pitchFamily="2" charset="-122"/>
                    <a:cs typeface="Times New Roman" panose="02020603050405020304" pitchFamily="18" charset="0"/>
                  </a:rPr>
                  <a:t>和</a:t>
                </a:r>
                <a14:m>
                  <m:oMath xmlns:m="http://schemas.openxmlformats.org/officeDocument/2006/math">
                    <m:r>
                      <a:rPr lang="en-US" altLang="zh-CN" i="1" dirty="0" smtClean="0">
                        <a:latin typeface="Cambria Math" panose="02040503050406030204" pitchFamily="18" charset="0"/>
                        <a:ea typeface="宋体" panose="02010600030101010101" pitchFamily="2" charset="-122"/>
                        <a:cs typeface="Times New Roman" panose="02020603050405020304" pitchFamily="18" charset="0"/>
                      </a:rPr>
                      <m:t>𝐷𝐴𝐷</m:t>
                    </m:r>
                    <m:r>
                      <a:rPr lang="en-US" altLang="zh-CN" i="1" dirty="0" smtClean="0">
                        <a:latin typeface="Cambria Math" panose="02040503050406030204" pitchFamily="18" charset="0"/>
                        <a:ea typeface="宋体" panose="02010600030101010101" pitchFamily="2" charset="-122"/>
                        <a:cs typeface="Times New Roman" panose="02020603050405020304" pitchFamily="18" charset="0"/>
                      </a:rPr>
                      <m:t> = 5</m:t>
                    </m:r>
                  </m:oMath>
                </a14:m>
                <a:r>
                  <a:rPr lang="zh-CN" altLang="en-US" dirty="0">
                    <a:latin typeface="宋体" panose="02010600030101010101" pitchFamily="2" charset="-122"/>
                    <a:ea typeface="宋体" panose="02010600030101010101" pitchFamily="2" charset="-122"/>
                    <a:cs typeface="Times New Roman" panose="02020603050405020304" pitchFamily="18" charset="0"/>
                  </a:rPr>
                  <a:t>时成本接近</a:t>
                </a:r>
                <a:r>
                  <a:rPr lang="zh-CN" altLang="en-US" dirty="0">
                    <a:solidFill>
                      <a:srgbClr val="000000"/>
                    </a:solidFill>
                    <a:cs typeface="Times New Roman" panose="02020603050405020304" pitchFamily="18" charset="0"/>
                  </a:rPr>
                  <a:t>。</a:t>
                </a:r>
                <a:endParaRPr lang="en-US" altLang="zh-CN" dirty="0">
                  <a:solidFill>
                    <a:srgbClr val="1A70B1"/>
                  </a:solidFill>
                  <a:cs typeface="Times New Roman" panose="02020603050405020304" pitchFamily="18" charset="0"/>
                </a:endParaRPr>
              </a:p>
            </p:txBody>
          </p:sp>
        </mc:Choice>
        <mc:Fallback xmlns="">
          <p:sp>
            <p:nvSpPr>
              <p:cNvPr id="32" name="文本框 31">
                <a:extLst>
                  <a:ext uri="{FF2B5EF4-FFF2-40B4-BE49-F238E27FC236}">
                    <a16:creationId xmlns:a16="http://schemas.microsoft.com/office/drawing/2014/main" id="{2D79F21F-D2EB-45DF-8D29-8052096289FA}"/>
                  </a:ext>
                </a:extLst>
              </p:cNvPr>
              <p:cNvSpPr txBox="1">
                <a:spLocks noRot="1" noChangeAspect="1" noMove="1" noResize="1" noEditPoints="1" noAdjustHandles="1" noChangeArrowheads="1" noChangeShapeType="1" noTextEdit="1"/>
              </p:cNvSpPr>
              <p:nvPr/>
            </p:nvSpPr>
            <p:spPr>
              <a:xfrm>
                <a:off x="6959600" y="2093843"/>
                <a:ext cx="4670400" cy="1995803"/>
              </a:xfrm>
              <a:prstGeom prst="rect">
                <a:avLst/>
              </a:prstGeom>
              <a:blipFill>
                <a:blip r:embed="rId6"/>
                <a:stretch>
                  <a:fillRect l="-1175" r="-6789" b="-3963"/>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BC2B2F42-C7B2-4C35-B32D-EC04000CC82E}"/>
              </a:ext>
            </a:extLst>
          </p:cNvPr>
          <p:cNvSpPr txBox="1"/>
          <p:nvPr/>
        </p:nvSpPr>
        <p:spPr>
          <a:xfrm>
            <a:off x="6959600" y="4780751"/>
            <a:ext cx="4670400" cy="1354217"/>
          </a:xfrm>
          <a:prstGeom prst="rect">
            <a:avLst/>
          </a:prstGeom>
          <a:noFill/>
        </p:spPr>
        <p:txBody>
          <a:bodyPr wrap="square" rtlCol="0">
            <a:spAutoFit/>
          </a:bodyPr>
          <a:lstStyle/>
          <a:p>
            <a:pPr marL="286493" indent="-286493">
              <a:lnSpc>
                <a:spcPct val="150000"/>
              </a:lnSpc>
              <a:spcBef>
                <a:spcPts val="602"/>
              </a:spcBef>
              <a:buFont typeface="Wingdings" panose="05000000000000000000" pitchFamily="2" charset="2"/>
              <a:buChar char="Ø"/>
            </a:pPr>
            <a:r>
              <a:rPr lang="zh-CN" altLang="en-US" sz="1805" dirty="0">
                <a:latin typeface="宋体" panose="02010600030101010101" pitchFamily="2" charset="-122"/>
                <a:ea typeface="宋体" panose="02010600030101010101" pitchFamily="2" charset="-122"/>
                <a:cs typeface="Times New Roman" panose="02020603050405020304" pitchFamily="18" charset="0"/>
              </a:rPr>
              <a:t>同一训练数据集，一些未训练的测试集</a:t>
            </a:r>
            <a:r>
              <a:rPr lang="zh-CN" altLang="en-US" sz="1805" dirty="0">
                <a:cs typeface="Times New Roman" panose="02020603050405020304" pitchFamily="18" charset="0"/>
              </a:rPr>
              <a:t>。</a:t>
            </a:r>
            <a:endParaRPr lang="en-US" altLang="zh-CN" sz="1805" dirty="0">
              <a:cs typeface="Times New Roman" panose="02020603050405020304" pitchFamily="18" charset="0"/>
            </a:endParaRPr>
          </a:p>
          <a:p>
            <a:pPr>
              <a:lnSpc>
                <a:spcPct val="150000"/>
              </a:lnSpc>
              <a:spcBef>
                <a:spcPts val="602"/>
              </a:spcBef>
            </a:pPr>
            <a:r>
              <a:rPr lang="zh-CN" altLang="en-US" sz="1805" dirty="0">
                <a:latin typeface="宋体" panose="02010600030101010101" pitchFamily="2" charset="-122"/>
                <a:ea typeface="宋体" panose="02010600030101010101" pitchFamily="2" charset="-122"/>
                <a:cs typeface="Times New Roman" panose="02020603050405020304" pitchFamily="18" charset="0"/>
              </a:rPr>
              <a:t>  基于</a:t>
            </a:r>
            <a:r>
              <a:rPr lang="en-US" altLang="zh-CN" sz="1805" dirty="0">
                <a:latin typeface="宋体" panose="02010600030101010101" pitchFamily="2" charset="-122"/>
                <a:ea typeface="宋体" panose="02010600030101010101" pitchFamily="2" charset="-122"/>
                <a:cs typeface="Times New Roman" panose="02020603050405020304" pitchFamily="18" charset="0"/>
              </a:rPr>
              <a:t>GCN</a:t>
            </a:r>
            <a:r>
              <a:rPr lang="zh-CN" altLang="en-US" sz="1805" dirty="0">
                <a:latin typeface="宋体" panose="02010600030101010101" pitchFamily="2" charset="-122"/>
                <a:ea typeface="宋体" panose="02010600030101010101" pitchFamily="2" charset="-122"/>
                <a:cs typeface="Times New Roman" panose="02020603050405020304" pitchFamily="18" charset="0"/>
              </a:rPr>
              <a:t>的强化学习算法</a:t>
            </a:r>
            <a:r>
              <a:rPr lang="en-US" altLang="zh-CN" sz="1805" dirty="0">
                <a:latin typeface="宋体" panose="02010600030101010101" pitchFamily="2" charset="-122"/>
                <a:ea typeface="宋体" panose="02010600030101010101" pitchFamily="2" charset="-122"/>
                <a:cs typeface="Times New Roman" panose="02020603050405020304" pitchFamily="18" charset="0"/>
              </a:rPr>
              <a:t>GMACP</a:t>
            </a:r>
            <a:r>
              <a:rPr lang="zh-CN" altLang="en-US" sz="1805" dirty="0">
                <a:latin typeface="宋体" panose="02010600030101010101" pitchFamily="2" charset="-122"/>
                <a:ea typeface="宋体" panose="02010600030101010101" pitchFamily="2" charset="-122"/>
                <a:cs typeface="Times New Roman" panose="02020603050405020304" pitchFamily="18" charset="0"/>
              </a:rPr>
              <a:t>具有优越的泛化性。</a:t>
            </a:r>
            <a:endParaRPr lang="en-US" altLang="zh-CN" sz="1805" dirty="0">
              <a:latin typeface="宋体" panose="02010600030101010101" pitchFamily="2" charset="-122"/>
              <a:ea typeface="宋体" panose="02010600030101010101" pitchFamily="2" charset="-122"/>
              <a:cs typeface="Times New Roman" panose="02020603050405020304" pitchFamily="18" charset="0"/>
            </a:endParaRPr>
          </a:p>
        </p:txBody>
      </p:sp>
      <p:sp>
        <p:nvSpPr>
          <p:cNvPr id="34" name="文本框 33">
            <a:extLst>
              <a:ext uri="{FF2B5EF4-FFF2-40B4-BE49-F238E27FC236}">
                <a16:creationId xmlns:a16="http://schemas.microsoft.com/office/drawing/2014/main" id="{19BFC22B-EB9B-4161-8BFE-FFBFB661F08D}"/>
              </a:ext>
            </a:extLst>
          </p:cNvPr>
          <p:cNvSpPr txBox="1"/>
          <p:nvPr/>
        </p:nvSpPr>
        <p:spPr>
          <a:xfrm>
            <a:off x="450651" y="841790"/>
            <a:ext cx="11437364" cy="400110"/>
          </a:xfrm>
          <a:prstGeom prst="rect">
            <a:avLst/>
          </a:prstGeom>
          <a:noFill/>
        </p:spPr>
        <p:txBody>
          <a:bodyPr wrap="square">
            <a:spAutoFit/>
          </a:bodyPr>
          <a:lstStyle/>
          <a:p>
            <a:r>
              <a:rPr lang="en-US" altLang="zh-CN" sz="2000" b="1" dirty="0">
                <a:cs typeface="Times New Roman" panose="02020603050405020304" pitchFamily="18" charset="0"/>
              </a:rPr>
              <a:t>E. The content delivery cost of system versus different DAD numbers and topology datasets:</a:t>
            </a:r>
          </a:p>
        </p:txBody>
      </p:sp>
      <p:sp>
        <p:nvSpPr>
          <p:cNvPr id="38" name="箭头: 下 37">
            <a:extLst>
              <a:ext uri="{FF2B5EF4-FFF2-40B4-BE49-F238E27FC236}">
                <a16:creationId xmlns:a16="http://schemas.microsoft.com/office/drawing/2014/main" id="{9DAAAE4F-450E-4614-8D71-BF60BBEFC65F}"/>
              </a:ext>
            </a:extLst>
          </p:cNvPr>
          <p:cNvSpPr/>
          <p:nvPr/>
        </p:nvSpPr>
        <p:spPr>
          <a:xfrm>
            <a:off x="9086432" y="3091744"/>
            <a:ext cx="203742" cy="19139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2"/>
          </a:p>
        </p:txBody>
      </p:sp>
      <p:sp>
        <p:nvSpPr>
          <p:cNvPr id="39" name="箭头: 下 38">
            <a:extLst>
              <a:ext uri="{FF2B5EF4-FFF2-40B4-BE49-F238E27FC236}">
                <a16:creationId xmlns:a16="http://schemas.microsoft.com/office/drawing/2014/main" id="{A08CBCC8-0589-425B-ACE7-D55249A2D431}"/>
              </a:ext>
            </a:extLst>
          </p:cNvPr>
          <p:cNvSpPr/>
          <p:nvPr/>
        </p:nvSpPr>
        <p:spPr>
          <a:xfrm>
            <a:off x="9086432" y="5175792"/>
            <a:ext cx="203742" cy="191398"/>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2"/>
          </a:p>
        </p:txBody>
      </p:sp>
      <p:sp>
        <p:nvSpPr>
          <p:cNvPr id="40" name="文本框 39">
            <a:extLst>
              <a:ext uri="{FF2B5EF4-FFF2-40B4-BE49-F238E27FC236}">
                <a16:creationId xmlns:a16="http://schemas.microsoft.com/office/drawing/2014/main" id="{5A4DB534-ADC0-40A5-9161-4188300421F1}"/>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rPr>
              <a:t>仿真结果</a:t>
            </a:r>
            <a:endParaRPr kumimoji="1"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endParaRPr>
          </a:p>
        </p:txBody>
      </p:sp>
      <p:pic>
        <p:nvPicPr>
          <p:cNvPr id="3" name="图片 2">
            <a:extLst>
              <a:ext uri="{FF2B5EF4-FFF2-40B4-BE49-F238E27FC236}">
                <a16:creationId xmlns:a16="http://schemas.microsoft.com/office/drawing/2014/main" id="{DB126B25-915D-4209-830E-A72A1360363B}"/>
              </a:ext>
            </a:extLst>
          </p:cNvPr>
          <p:cNvPicPr>
            <a:picLocks noChangeAspect="1"/>
          </p:cNvPicPr>
          <p:nvPr/>
        </p:nvPicPr>
        <p:blipFill>
          <a:blip r:embed="rId7"/>
          <a:stretch>
            <a:fillRect/>
          </a:stretch>
        </p:blipFill>
        <p:spPr>
          <a:xfrm>
            <a:off x="1197045" y="1301683"/>
            <a:ext cx="4670400" cy="3502800"/>
          </a:xfrm>
          <a:prstGeom prst="rect">
            <a:avLst/>
          </a:prstGeom>
        </p:spPr>
      </p:pic>
      <p:pic>
        <p:nvPicPr>
          <p:cNvPr id="4" name="图片 3">
            <a:extLst>
              <a:ext uri="{FF2B5EF4-FFF2-40B4-BE49-F238E27FC236}">
                <a16:creationId xmlns:a16="http://schemas.microsoft.com/office/drawing/2014/main" id="{5BC1BC6F-61E3-45FB-9B6A-47BA39FF6136}"/>
              </a:ext>
            </a:extLst>
          </p:cNvPr>
          <p:cNvPicPr>
            <a:picLocks noChangeAspect="1"/>
          </p:cNvPicPr>
          <p:nvPr/>
        </p:nvPicPr>
        <p:blipFill>
          <a:blip r:embed="rId8"/>
          <a:stretch>
            <a:fillRect/>
          </a:stretch>
        </p:blipFill>
        <p:spPr>
          <a:xfrm>
            <a:off x="515240" y="4854006"/>
            <a:ext cx="6034009" cy="1345042"/>
          </a:xfrm>
          <a:prstGeom prst="rect">
            <a:avLst/>
          </a:prstGeom>
        </p:spPr>
      </p:pic>
    </p:spTree>
    <p:extLst>
      <p:ext uri="{BB962C8B-B14F-4D97-AF65-F5344CB8AC3E}">
        <p14:creationId xmlns:p14="http://schemas.microsoft.com/office/powerpoint/2010/main" val="1730563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44334C2-B9B9-432E-AF3A-8D432B61E09A}"/>
              </a:ext>
            </a:extLst>
          </p:cNvPr>
          <p:cNvSpPr txBox="1">
            <a:spLocks/>
          </p:cNvSpPr>
          <p:nvPr/>
        </p:nvSpPr>
        <p:spPr>
          <a:xfrm>
            <a:off x="825500" y="1122528"/>
            <a:ext cx="11200583" cy="4942108"/>
          </a:xfrm>
          <a:prstGeom prst="rect">
            <a:avLst/>
          </a:prstGeom>
        </p:spPr>
        <p:txBody>
          <a:bodyPr vert="horz" lIns="45842" tIns="22921" rIns="45842" bIns="22921" rtlCol="0">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4800" kern="1200">
                <a:solidFill>
                  <a:srgbClr val="002856"/>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400" kern="1200">
                <a:solidFill>
                  <a:srgbClr val="002856"/>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3600" kern="1200">
                <a:solidFill>
                  <a:srgbClr val="002856"/>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200" kern="1200">
                <a:solidFill>
                  <a:srgbClr val="002856"/>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200" kern="1200">
                <a:solidFill>
                  <a:srgbClr val="002856"/>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pPr>
            <a:r>
              <a:rPr lang="zh-CN" altLang="en-US" sz="2607" b="1" dirty="0">
                <a:solidFill>
                  <a:schemeClr val="tx1"/>
                </a:solidFill>
                <a:latin typeface="宋体" panose="02010600030101010101" pitchFamily="2" charset="-122"/>
                <a:ea typeface="宋体" panose="02010600030101010101" pitchFamily="2" charset="-122"/>
                <a:cs typeface="Times New Roman" panose="02020603050405020304" pitchFamily="18" charset="0"/>
              </a:rPr>
              <a:t>背景介绍</a:t>
            </a:r>
            <a:endParaRPr lang="en-US" altLang="zh-CN" sz="2607" b="1"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nSpc>
                <a:spcPct val="150000"/>
              </a:lnSpc>
            </a:pPr>
            <a:r>
              <a:rPr lang="zh-CN" altLang="en-US" sz="2607" b="1" dirty="0">
                <a:solidFill>
                  <a:schemeClr val="tx1"/>
                </a:solidFill>
                <a:latin typeface="宋体" panose="02010600030101010101" pitchFamily="2" charset="-122"/>
                <a:ea typeface="宋体" panose="02010600030101010101" pitchFamily="2" charset="-122"/>
                <a:cs typeface="Times New Roman" panose="02020603050405020304" pitchFamily="18" charset="0"/>
              </a:rPr>
              <a:t>主要工作介绍</a:t>
            </a:r>
            <a:endParaRPr lang="en-US" altLang="zh-CN" sz="2607" b="1"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nSpc>
                <a:spcPct val="150000"/>
              </a:lnSpc>
            </a:pPr>
            <a:r>
              <a:rPr lang="zh-CN" altLang="en-US" sz="2607" b="1" dirty="0">
                <a:solidFill>
                  <a:schemeClr val="tx1"/>
                </a:solidFill>
                <a:latin typeface="宋体" panose="02010600030101010101" pitchFamily="2" charset="-122"/>
                <a:ea typeface="宋体" panose="02010600030101010101" pitchFamily="2" charset="-122"/>
                <a:cs typeface="Times New Roman" panose="02020603050405020304" pitchFamily="18" charset="0"/>
              </a:rPr>
              <a:t>系统模型</a:t>
            </a:r>
            <a:endParaRPr lang="en-US" altLang="zh-CN" sz="2607" b="1"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nSpc>
                <a:spcPct val="150000"/>
              </a:lnSpc>
            </a:pPr>
            <a:r>
              <a:rPr lang="zh-CN" altLang="en-US" sz="2607" b="1" dirty="0">
                <a:solidFill>
                  <a:schemeClr val="tx1"/>
                </a:solidFill>
                <a:latin typeface="宋体" panose="02010600030101010101" pitchFamily="2" charset="-122"/>
                <a:ea typeface="宋体" panose="02010600030101010101" pitchFamily="2" charset="-122"/>
                <a:cs typeface="Times New Roman" panose="02020603050405020304" pitchFamily="18" charset="0"/>
              </a:rPr>
              <a:t>基于</a:t>
            </a:r>
            <a:r>
              <a:rPr lang="en-US" altLang="zh-CN" sz="2607" b="1" dirty="0">
                <a:solidFill>
                  <a:schemeClr val="tx1"/>
                </a:solidFill>
                <a:latin typeface="宋体" panose="02010600030101010101" pitchFamily="2" charset="-122"/>
                <a:ea typeface="宋体" panose="02010600030101010101" pitchFamily="2" charset="-122"/>
                <a:cs typeface="Times New Roman" panose="02020603050405020304" pitchFamily="18" charset="0"/>
              </a:rPr>
              <a:t>GCN</a:t>
            </a:r>
            <a:r>
              <a:rPr lang="zh-CN" altLang="en-US" sz="2607" b="1" dirty="0">
                <a:solidFill>
                  <a:schemeClr val="tx1"/>
                </a:solidFill>
                <a:latin typeface="宋体" panose="02010600030101010101" pitchFamily="2" charset="-122"/>
                <a:ea typeface="宋体" panose="02010600030101010101" pitchFamily="2" charset="-122"/>
                <a:cs typeface="Times New Roman" panose="02020603050405020304" pitchFamily="18" charset="0"/>
              </a:rPr>
              <a:t>的多智能体强化学习缓存放置算法</a:t>
            </a:r>
            <a:endParaRPr lang="en-US" altLang="zh-CN" sz="2607" b="1"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nSpc>
                <a:spcPct val="150000"/>
              </a:lnSpc>
            </a:pPr>
            <a:r>
              <a:rPr lang="zh-CN" altLang="en-US" sz="2607" b="1" dirty="0">
                <a:solidFill>
                  <a:schemeClr val="tx1"/>
                </a:solidFill>
                <a:latin typeface="宋体" panose="02010600030101010101" pitchFamily="2" charset="-122"/>
                <a:ea typeface="宋体" panose="02010600030101010101" pitchFamily="2" charset="-122"/>
                <a:cs typeface="Times New Roman" panose="02020603050405020304" pitchFamily="18" charset="0"/>
              </a:rPr>
              <a:t>仿真结果</a:t>
            </a:r>
            <a:endParaRPr lang="en-US" altLang="zh-CN" sz="2607" b="1"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lnSpc>
                <a:spcPct val="150000"/>
              </a:lnSpc>
            </a:pPr>
            <a:r>
              <a:rPr lang="zh-CN" altLang="en-US" sz="2607" b="1" dirty="0">
                <a:solidFill>
                  <a:schemeClr val="tx1"/>
                </a:solidFill>
                <a:latin typeface="宋体" panose="02010600030101010101" pitchFamily="2" charset="-122"/>
                <a:ea typeface="宋体" panose="02010600030101010101" pitchFamily="2" charset="-122"/>
                <a:cs typeface="Times New Roman" panose="02020603050405020304" pitchFamily="18" charset="0"/>
              </a:rPr>
              <a:t>内容总结与后续研究</a:t>
            </a:r>
            <a:endParaRPr lang="en-US" altLang="zh-CN" sz="2607" b="1"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p:cNvGrpSpPr/>
          <p:nvPr/>
        </p:nvGrpSpPr>
        <p:grpSpPr>
          <a:xfrm>
            <a:off x="0" y="-1"/>
            <a:ext cx="12192000" cy="6858002"/>
            <a:chOff x="0" y="-1"/>
            <a:chExt cx="12192000" cy="6858002"/>
          </a:xfrm>
        </p:grpSpPr>
        <p:sp>
          <p:nvSpPr>
            <p:cNvPr id="17" name="矩形 16"/>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p:cNvGrpSpPr/>
          <p:nvPr/>
        </p:nvGrpSpPr>
        <p:grpSpPr>
          <a:xfrm>
            <a:off x="133400" y="140547"/>
            <a:ext cx="11901234" cy="6795389"/>
            <a:chOff x="133400" y="140547"/>
            <a:chExt cx="11901234" cy="6795389"/>
          </a:xfrm>
        </p:grpSpPr>
        <p:pic>
          <p:nvPicPr>
            <p:cNvPr id="21" name="图片 20"/>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22" name="图片 21"/>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23" name="图片 22"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6</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A4DB534-ADC0-40A5-9161-4188300421F1}"/>
              </a:ext>
            </a:extLst>
          </p:cNvPr>
          <p:cNvSpPr txBox="1"/>
          <p:nvPr/>
        </p:nvSpPr>
        <p:spPr>
          <a:xfrm>
            <a:off x="1008331" y="124472"/>
            <a:ext cx="2608406"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rPr>
              <a:t>总结与后续研究</a:t>
            </a:r>
            <a:endParaRPr kumimoji="1"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24" name="文本框 23">
            <a:extLst>
              <a:ext uri="{FF2B5EF4-FFF2-40B4-BE49-F238E27FC236}">
                <a16:creationId xmlns:a16="http://schemas.microsoft.com/office/drawing/2014/main" id="{D792400E-75B0-4EF0-943F-8E52E90F4287}"/>
              </a:ext>
            </a:extLst>
          </p:cNvPr>
          <p:cNvSpPr txBox="1"/>
          <p:nvPr/>
        </p:nvSpPr>
        <p:spPr>
          <a:xfrm>
            <a:off x="716061" y="1304182"/>
            <a:ext cx="10759878" cy="4421403"/>
          </a:xfrm>
          <a:prstGeom prst="rect">
            <a:avLst/>
          </a:prstGeom>
          <a:noFill/>
        </p:spPr>
        <p:txBody>
          <a:bodyPr wrap="square">
            <a:spAutoFit/>
          </a:bodyPr>
          <a:lstStyle/>
          <a:p>
            <a:pPr marL="342900" indent="-342900" algn="just">
              <a:lnSpc>
                <a:spcPct val="150000"/>
              </a:lnSpc>
              <a:buFont typeface="Wingdings" panose="05000000000000000000" pitchFamily="2" charset="2"/>
              <a:buChar char="n"/>
            </a:pPr>
            <a:r>
              <a:rPr lang="zh-CN" altLang="en-US" sz="2200" dirty="0">
                <a:latin typeface="宋体" panose="02010600030101010101" pitchFamily="2" charset="-122"/>
                <a:ea typeface="宋体" panose="02010600030101010101" pitchFamily="2" charset="-122"/>
                <a:cs typeface="Times New Roman" panose="02020603050405020304" pitchFamily="18" charset="0"/>
              </a:rPr>
              <a:t>内容总结</a:t>
            </a:r>
            <a:endParaRPr lang="en-US" altLang="zh-CN" sz="2200" dirty="0">
              <a:latin typeface="宋体" panose="02010600030101010101" pitchFamily="2" charset="-122"/>
              <a:ea typeface="宋体" panose="02010600030101010101" pitchFamily="2"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cs typeface="Times New Roman" panose="02020603050405020304" pitchFamily="18" charset="0"/>
              </a:rPr>
              <a:t>提出了一个</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三层集散式网络缓存管理架构</a:t>
            </a:r>
            <a:r>
              <a:rPr lang="zh-CN" altLang="en-US" sz="2000" dirty="0">
                <a:latin typeface="宋体" panose="02010600030101010101" pitchFamily="2" charset="-122"/>
                <a:ea typeface="宋体" panose="02010600030101010101" pitchFamily="2" charset="-122"/>
                <a:cs typeface="Times New Roman" panose="02020603050405020304" pitchFamily="18" charset="0"/>
              </a:rPr>
              <a:t>。</a:t>
            </a:r>
            <a:endParaRPr lang="en-US" altLang="zh-CN" sz="2000" dirty="0">
              <a:latin typeface="宋体" panose="02010600030101010101" pitchFamily="2" charset="-122"/>
              <a:ea typeface="宋体" panose="02010600030101010101" pitchFamily="2"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cs typeface="Times New Roman" panose="02020603050405020304" pitchFamily="18" charset="0"/>
              </a:rPr>
              <a:t>提出了一种</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基于</a:t>
            </a:r>
            <a:r>
              <a:rPr lang="en-US" altLang="zh-CN" sz="2000" b="1" dirty="0">
                <a:latin typeface="宋体" panose="02010600030101010101" pitchFamily="2" charset="-122"/>
                <a:ea typeface="宋体" panose="02010600030101010101" pitchFamily="2" charset="-122"/>
                <a:cs typeface="Times New Roman" panose="02020603050405020304" pitchFamily="18" charset="0"/>
              </a:rPr>
              <a:t>GCN</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的多智能体</a:t>
            </a:r>
            <a:r>
              <a:rPr lang="en-US" altLang="zh-CN" sz="2000" b="1" dirty="0">
                <a:latin typeface="宋体" panose="02010600030101010101" pitchFamily="2" charset="-122"/>
                <a:ea typeface="宋体" panose="02010600030101010101" pitchFamily="2" charset="-122"/>
                <a:cs typeface="Times New Roman" panose="02020603050405020304" pitchFamily="18" charset="0"/>
              </a:rPr>
              <a:t>A2C</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缓存放置算法</a:t>
            </a:r>
            <a:r>
              <a:rPr lang="zh-CN" altLang="en-US" sz="2000" dirty="0">
                <a:latin typeface="宋体" panose="02010600030101010101" pitchFamily="2" charset="-122"/>
                <a:ea typeface="宋体" panose="02010600030101010101" pitchFamily="2" charset="-122"/>
                <a:cs typeface="Times New Roman" panose="02020603050405020304" pitchFamily="18" charset="0"/>
              </a:rPr>
              <a:t>来决策内容放置。</a:t>
            </a:r>
          </a:p>
          <a:p>
            <a:pPr marL="342900" indent="-342900" algn="just">
              <a:lnSpc>
                <a:spcPct val="150000"/>
              </a:lnSpc>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cs typeface="Times New Roman" panose="02020603050405020304" pitchFamily="18" charset="0"/>
              </a:rPr>
              <a:t>提出了一种</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基于</a:t>
            </a:r>
            <a:r>
              <a:rPr lang="en-US" altLang="zh-CN" sz="2000" b="1" dirty="0">
                <a:latin typeface="宋体" panose="02010600030101010101" pitchFamily="2" charset="-122"/>
                <a:ea typeface="宋体" panose="02010600030101010101" pitchFamily="2" charset="-122"/>
                <a:cs typeface="Times New Roman" panose="02020603050405020304" pitchFamily="18" charset="0"/>
              </a:rPr>
              <a:t>BFS</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的方法</a:t>
            </a:r>
            <a:r>
              <a:rPr lang="zh-CN" altLang="en-US" sz="2000" dirty="0">
                <a:latin typeface="宋体" panose="02010600030101010101" pitchFamily="2" charset="-122"/>
                <a:ea typeface="宋体" panose="02010600030101010101" pitchFamily="2" charset="-122"/>
                <a:cs typeface="Times New Roman" panose="02020603050405020304" pitchFamily="18" charset="0"/>
              </a:rPr>
              <a:t>作为效用函数来评估</a:t>
            </a:r>
            <a:r>
              <a:rPr lang="en-US" altLang="zh-CN" sz="2000" dirty="0">
                <a:latin typeface="宋体" panose="02010600030101010101" pitchFamily="2" charset="-122"/>
                <a:ea typeface="宋体" panose="02010600030101010101" pitchFamily="2" charset="-122"/>
                <a:cs typeface="Times New Roman" panose="02020603050405020304" pitchFamily="18" charset="0"/>
              </a:rPr>
              <a:t>LEO</a:t>
            </a:r>
            <a:r>
              <a:rPr lang="zh-CN" altLang="en-US" sz="2000" dirty="0">
                <a:latin typeface="宋体" panose="02010600030101010101" pitchFamily="2" charset="-122"/>
                <a:ea typeface="宋体" panose="02010600030101010101" pitchFamily="2" charset="-122"/>
                <a:cs typeface="Times New Roman" panose="02020603050405020304" pitchFamily="18" charset="0"/>
              </a:rPr>
              <a:t>卫星网络中的缓存策略，通过多跳</a:t>
            </a:r>
            <a:r>
              <a:rPr lang="en-US" altLang="zh-CN" sz="2000" dirty="0">
                <a:latin typeface="宋体" panose="02010600030101010101" pitchFamily="2" charset="-122"/>
                <a:ea typeface="宋体" panose="02010600030101010101" pitchFamily="2" charset="-122"/>
                <a:cs typeface="Times New Roman" panose="02020603050405020304" pitchFamily="18" charset="0"/>
              </a:rPr>
              <a:t>ISL</a:t>
            </a:r>
            <a:r>
              <a:rPr lang="zh-CN" altLang="en-US" sz="2000" dirty="0">
                <a:latin typeface="宋体" panose="02010600030101010101" pitchFamily="2" charset="-122"/>
                <a:ea typeface="宋体" panose="02010600030101010101" pitchFamily="2" charset="-122"/>
                <a:cs typeface="Times New Roman" panose="02020603050405020304" pitchFamily="18" charset="0"/>
              </a:rPr>
              <a:t>将内容存储到</a:t>
            </a:r>
            <a:r>
              <a:rPr lang="en-US" altLang="zh-CN" sz="2000" dirty="0">
                <a:latin typeface="宋体" panose="02010600030101010101" pitchFamily="2" charset="-122"/>
                <a:ea typeface="宋体" panose="02010600030101010101" pitchFamily="2" charset="-122"/>
                <a:cs typeface="Times New Roman" panose="02020603050405020304" pitchFamily="18" charset="0"/>
              </a:rPr>
              <a:t>LEO</a:t>
            </a:r>
            <a:r>
              <a:rPr lang="zh-CN" altLang="en-US" sz="2000" dirty="0">
                <a:latin typeface="宋体" panose="02010600030101010101" pitchFamily="2" charset="-122"/>
                <a:ea typeface="宋体" panose="02010600030101010101" pitchFamily="2" charset="-122"/>
                <a:cs typeface="Times New Roman" panose="02020603050405020304" pitchFamily="18" charset="0"/>
              </a:rPr>
              <a:t>卫星网络中，以</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最小化网络的内容传输成本</a:t>
            </a:r>
            <a:r>
              <a:rPr lang="zh-CN" altLang="en-US" sz="2000" dirty="0">
                <a:latin typeface="宋体" panose="02010600030101010101" pitchFamily="2" charset="-122"/>
                <a:ea typeface="宋体" panose="02010600030101010101" pitchFamily="2" charset="-122"/>
                <a:cs typeface="Times New Roman" panose="02020603050405020304" pitchFamily="18" charset="0"/>
              </a:rPr>
              <a:t>。</a:t>
            </a:r>
            <a:endParaRPr lang="en-US" altLang="zh-CN" sz="2000" dirty="0">
              <a:latin typeface="宋体" panose="02010600030101010101" pitchFamily="2" charset="-122"/>
              <a:ea typeface="宋体" panose="02010600030101010101" pitchFamily="2" charset="-122"/>
              <a:cs typeface="Times New Roman" panose="02020603050405020304" pitchFamily="18" charset="0"/>
            </a:endParaRPr>
          </a:p>
          <a:p>
            <a:pPr marL="342900" indent="-342900" algn="just">
              <a:lnSpc>
                <a:spcPct val="150000"/>
              </a:lnSpc>
              <a:buFont typeface="Wingdings" panose="05000000000000000000" pitchFamily="2" charset="2"/>
              <a:buChar char="n"/>
            </a:pPr>
            <a:r>
              <a:rPr lang="zh-CN" altLang="en-US" sz="2200" dirty="0">
                <a:latin typeface="宋体" panose="02010600030101010101" pitchFamily="2" charset="-122"/>
                <a:ea typeface="宋体" panose="02010600030101010101" pitchFamily="2" charset="-122"/>
                <a:cs typeface="Times New Roman" panose="02020603050405020304" pitchFamily="18" charset="0"/>
              </a:rPr>
              <a:t>后续研究</a:t>
            </a:r>
            <a:endParaRPr lang="en-US" altLang="zh-CN" sz="2200"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50000"/>
              </a:lnSpc>
              <a:spcBef>
                <a:spcPts val="602"/>
              </a:spcBef>
              <a:buFont typeface="Wingdings" panose="05000000000000000000" pitchFamily="2" charset="2"/>
              <a:buChar char="Ø"/>
            </a:pPr>
            <a:r>
              <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LEO</a:t>
            </a:r>
            <a:r>
              <a:rPr lang="zh-CN" altLang="en-US"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卫星移动边缘缓存的</a:t>
            </a:r>
            <a:r>
              <a:rPr lang="zh-CN" altLang="en-US" sz="20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内容更新</a:t>
            </a:r>
            <a:r>
              <a:rPr lang="zh-CN" altLang="en-US"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阶段以及</a:t>
            </a:r>
            <a:r>
              <a:rPr lang="zh-CN" altLang="en-US" sz="20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下行传输</a:t>
            </a:r>
            <a:r>
              <a:rPr lang="zh-CN" altLang="en-US"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阶段优化（优化能耗）</a:t>
            </a:r>
            <a:endParaRPr lang="en-US" altLang="zh-CN" sz="20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50000"/>
              </a:lnSpc>
              <a:spcBef>
                <a:spcPts val="602"/>
              </a:spcBef>
              <a:buFont typeface="Wingdings" panose="05000000000000000000" pitchFamily="2" charset="2"/>
              <a:buChar char="Ø"/>
            </a:pPr>
            <a:r>
              <a:rPr lang="zh-CN" altLang="en-US"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如何确定</a:t>
            </a:r>
            <a:r>
              <a:rPr lang="en-US" altLang="zh-CN" sz="20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LEO</a:t>
            </a:r>
            <a:r>
              <a:rPr lang="zh-CN" altLang="en-US" sz="20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卫星网络分布式自治域的大小</a:t>
            </a:r>
            <a:r>
              <a:rPr lang="zh-CN" altLang="en-US"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，以及根据用户需求</a:t>
            </a:r>
            <a:r>
              <a:rPr lang="zh-CN" altLang="en-US" sz="20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自适应自组织</a:t>
            </a:r>
            <a:r>
              <a:rPr lang="zh-CN" altLang="en-US" sz="2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构建分布式自治域。</a:t>
            </a:r>
            <a:endParaRPr lang="zh-CN" altLang="en-US" sz="1800" dirty="0">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69018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p:cNvSpPr/>
          <p:nvPr/>
        </p:nvSpPr>
        <p:spPr>
          <a:xfrm>
            <a:off x="346287" y="375495"/>
            <a:ext cx="11462658" cy="6077693"/>
          </a:xfrm>
          <a:prstGeom prst="rect">
            <a:avLst/>
          </a:prstGeom>
          <a:gradFill>
            <a:gsLst>
              <a:gs pos="0">
                <a:schemeClr val="bg1">
                  <a:alpha val="7000"/>
                </a:schemeClr>
              </a:gs>
              <a:gs pos="38000">
                <a:schemeClr val="bg1">
                  <a:alpha val="0"/>
                </a:schemeClr>
              </a:gs>
              <a:gs pos="62000">
                <a:schemeClr val="bg1">
                  <a:alpha val="0"/>
                </a:schemeClr>
              </a:gs>
              <a:gs pos="100000">
                <a:schemeClr val="bg1">
                  <a:alpha val="7000"/>
                </a:schemeClr>
              </a:gs>
            </a:gsLst>
            <a:lin ang="0" scaled="0"/>
          </a:gradFill>
          <a:ln w="19050">
            <a:gradFill>
              <a:gsLst>
                <a:gs pos="0">
                  <a:schemeClr val="bg1"/>
                </a:gs>
                <a:gs pos="38000">
                  <a:schemeClr val="bg1">
                    <a:alpha val="0"/>
                  </a:schemeClr>
                </a:gs>
                <a:gs pos="62000">
                  <a:schemeClr val="bg1">
                    <a:alpha val="0"/>
                  </a:schemeClr>
                </a:gs>
                <a:gs pos="100000">
                  <a:schemeClr val="bg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pic>
        <p:nvPicPr>
          <p:cNvPr id="9" name="图片 8" descr="图片包含 游戏机, 画, 钟表&#10;&#10;描述已自动生成"/>
          <p:cNvPicPr>
            <a:picLocks noChangeAspect="1"/>
          </p:cNvPicPr>
          <p:nvPr/>
        </p:nvPicPr>
        <p:blipFill>
          <a:blip r:embed="rId3"/>
          <a:stretch>
            <a:fillRect/>
          </a:stretch>
        </p:blipFill>
        <p:spPr>
          <a:xfrm>
            <a:off x="4586145" y="122295"/>
            <a:ext cx="3019710" cy="616930"/>
          </a:xfrm>
          <a:prstGeom prst="rect">
            <a:avLst/>
          </a:prstGeom>
        </p:spPr>
      </p:pic>
      <p:pic>
        <p:nvPicPr>
          <p:cNvPr id="8" name="图片 7"/>
          <p:cNvPicPr>
            <a:picLocks noChangeAspect="1"/>
          </p:cNvPicPr>
          <p:nvPr/>
        </p:nvPicPr>
        <p:blipFill>
          <a:blip r:embed="rId4" cstate="screen">
            <a:alphaModFix amt="70000"/>
          </a:blip>
          <a:stretch>
            <a:fillRect/>
          </a:stretch>
        </p:blipFill>
        <p:spPr>
          <a:xfrm>
            <a:off x="5052435" y="6220399"/>
            <a:ext cx="2050361" cy="406902"/>
          </a:xfrm>
          <a:prstGeom prst="rect">
            <a:avLst/>
          </a:prstGeom>
        </p:spPr>
      </p:pic>
      <p:pic>
        <p:nvPicPr>
          <p:cNvPr id="10" name="图片 9" descr="图片包含 游戏机, 画&#10;&#10;描述已自动生成"/>
          <p:cNvPicPr>
            <a:picLocks noChangeAspect="1"/>
          </p:cNvPicPr>
          <p:nvPr/>
        </p:nvPicPr>
        <p:blipFill>
          <a:blip r:embed="rId5">
            <a:alphaModFix amt="50000"/>
          </a:blip>
          <a:stretch>
            <a:fillRect/>
          </a:stretch>
        </p:blipFill>
        <p:spPr>
          <a:xfrm>
            <a:off x="1133960" y="690867"/>
            <a:ext cx="9887309" cy="3229854"/>
          </a:xfrm>
          <a:prstGeom prst="rect">
            <a:avLst/>
          </a:prstGeom>
        </p:spPr>
      </p:pic>
      <p:cxnSp>
        <p:nvCxnSpPr>
          <p:cNvPr id="6" name="直线连接符 5"/>
          <p:cNvCxnSpPr/>
          <p:nvPr/>
        </p:nvCxnSpPr>
        <p:spPr>
          <a:xfrm>
            <a:off x="2854036" y="3541855"/>
            <a:ext cx="6483928" cy="0"/>
          </a:xfrm>
          <a:prstGeom prst="line">
            <a:avLst/>
          </a:prstGeom>
          <a:ln w="19050">
            <a:gradFill>
              <a:gsLst>
                <a:gs pos="50000">
                  <a:schemeClr val="bg1"/>
                </a:gs>
                <a:gs pos="0">
                  <a:schemeClr val="bg1">
                    <a:lumMod val="100000"/>
                    <a:alpha val="0"/>
                  </a:scheme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3341639" y="3789868"/>
            <a:ext cx="5589865" cy="338554"/>
          </a:xfrm>
          <a:prstGeom prst="rect">
            <a:avLst/>
          </a:prstGeom>
        </p:spPr>
        <p:txBody>
          <a:bodyPr wrap="none">
            <a:spAutoFit/>
          </a:bodyPr>
          <a:lstStyle/>
          <a:p>
            <a:pPr algn="ctr"/>
            <a:r>
              <a:rPr lang="en-US" altLang="zh-CN" sz="1600" spc="1200" dirty="0">
                <a:solidFill>
                  <a:schemeClr val="bg1"/>
                </a:solidFill>
                <a:effectLst>
                  <a:outerShdw dist="12700" dir="5400000" algn="ctr" rotWithShape="0">
                    <a:srgbClr val="000000"/>
                  </a:outerShdw>
                </a:effectLst>
                <a:latin typeface="Arial" panose="020B0604020202020204" pitchFamily="34" charset="0"/>
                <a:ea typeface="微软雅黑 Light" panose="020B0502040204020203" pitchFamily="34" charset="-122"/>
                <a:cs typeface="Arial" panose="020B0604020202020204" pitchFamily="34" charset="0"/>
              </a:rPr>
              <a:t>QUESTIONS</a:t>
            </a:r>
            <a:r>
              <a:rPr lang="zh-CN" altLang="en-US" sz="1600" spc="1200" dirty="0">
                <a:solidFill>
                  <a:schemeClr val="bg1"/>
                </a:solidFill>
                <a:effectLst>
                  <a:outerShdw dist="12700" dir="5400000" algn="ctr" rotWithShape="0">
                    <a:srgbClr val="000000"/>
                  </a:outerShdw>
                </a:effectLst>
                <a:latin typeface="Arial" panose="020B0604020202020204" pitchFamily="34" charset="0"/>
                <a:ea typeface="微软雅黑 Light" panose="020B0502040204020203" pitchFamily="34" charset="-122"/>
                <a:cs typeface="Arial" panose="020B0604020202020204" pitchFamily="34" charset="0"/>
              </a:rPr>
              <a:t> </a:t>
            </a:r>
            <a:r>
              <a:rPr lang="en-US" altLang="zh-CN" sz="1600" spc="1200" dirty="0">
                <a:solidFill>
                  <a:schemeClr val="bg1"/>
                </a:solidFill>
                <a:effectLst>
                  <a:outerShdw dist="12700" dir="5400000" algn="ctr" rotWithShape="0">
                    <a:srgbClr val="000000"/>
                  </a:outerShdw>
                </a:effectLst>
                <a:latin typeface="Arial" panose="020B0604020202020204" pitchFamily="34" charset="0"/>
                <a:ea typeface="微软雅黑 Light" panose="020B0502040204020203" pitchFamily="34" charset="-122"/>
                <a:cs typeface="Arial" panose="020B0604020202020204" pitchFamily="34" charset="0"/>
              </a:rPr>
              <a:t>&amp;</a:t>
            </a:r>
            <a:r>
              <a:rPr lang="zh-CN" altLang="en-US" sz="1600" spc="1200" dirty="0">
                <a:solidFill>
                  <a:schemeClr val="bg1"/>
                </a:solidFill>
                <a:effectLst>
                  <a:outerShdw dist="12700" dir="5400000" algn="ctr" rotWithShape="0">
                    <a:srgbClr val="000000"/>
                  </a:outerShdw>
                </a:effectLst>
                <a:latin typeface="Arial" panose="020B0604020202020204" pitchFamily="34" charset="0"/>
                <a:ea typeface="微软雅黑 Light" panose="020B0502040204020203" pitchFamily="34" charset="-122"/>
                <a:cs typeface="Arial" panose="020B0604020202020204" pitchFamily="34" charset="0"/>
              </a:rPr>
              <a:t> </a:t>
            </a:r>
            <a:r>
              <a:rPr lang="en-US" altLang="zh-CN" sz="1600" spc="1200" dirty="0">
                <a:solidFill>
                  <a:schemeClr val="bg1"/>
                </a:solidFill>
                <a:effectLst>
                  <a:outerShdw dist="12700" dir="5400000" algn="ctr" rotWithShape="0">
                    <a:srgbClr val="000000"/>
                  </a:outerShdw>
                </a:effectLst>
                <a:latin typeface="Arial" panose="020B0604020202020204" pitchFamily="34" charset="0"/>
                <a:ea typeface="微软雅黑 Light" panose="020B0502040204020203" pitchFamily="34" charset="-122"/>
                <a:cs typeface="Arial" panose="020B0604020202020204" pitchFamily="34" charset="0"/>
              </a:rPr>
              <a:t>ANSWERS</a:t>
            </a:r>
            <a:endParaRPr lang="zh-CN" altLang="en-US" sz="1600" spc="1200" dirty="0">
              <a:solidFill>
                <a:schemeClr val="bg1"/>
              </a:solidFill>
              <a:effectLst>
                <a:outerShdw dist="12700" dir="5400000" algn="ctr" rotWithShape="0">
                  <a:srgbClr val="000000"/>
                </a:outerShdw>
              </a:effectLst>
              <a:latin typeface="Arial" panose="020B0604020202020204" pitchFamily="34" charset="0"/>
              <a:ea typeface="微软雅黑 Light" panose="020B0502040204020203" pitchFamily="34" charset="-122"/>
              <a:cs typeface="Arial" panose="020B0604020202020204" pitchFamily="34" charset="0"/>
            </a:endParaRPr>
          </a:p>
        </p:txBody>
      </p:sp>
      <p:sp>
        <p:nvSpPr>
          <p:cNvPr id="17" name="文本框 16"/>
          <p:cNvSpPr txBox="1"/>
          <p:nvPr/>
        </p:nvSpPr>
        <p:spPr>
          <a:xfrm>
            <a:off x="3389667" y="2433859"/>
            <a:ext cx="5493812" cy="1107996"/>
          </a:xfrm>
          <a:prstGeom prst="rect">
            <a:avLst/>
          </a:prstGeom>
          <a:noFill/>
          <a:effectLst>
            <a:outerShdw blurRad="50800" dist="38100" dir="5400000" algn="t" rotWithShape="0">
              <a:prstClr val="black">
                <a:alpha val="40000"/>
              </a:prstClr>
            </a:outerShdw>
          </a:effectLst>
        </p:spPr>
        <p:txBody>
          <a:bodyPr wrap="none" rtlCol="0">
            <a:spAutoFit/>
          </a:bodyPr>
          <a:lstStyle/>
          <a:p>
            <a:pPr algn="ctr"/>
            <a:r>
              <a:rPr kumimoji="1" lang="zh-CN" altLang="en-US" sz="6600" b="1" spc="300" dirty="0">
                <a:ln w="9525">
                  <a:noFill/>
                </a:ln>
                <a:gradFill>
                  <a:gsLst>
                    <a:gs pos="0">
                      <a:schemeClr val="bg1"/>
                    </a:gs>
                    <a:gs pos="100000">
                      <a:schemeClr val="bg1">
                        <a:lumMod val="65000"/>
                      </a:schemeClr>
                    </a:gs>
                  </a:gsLst>
                  <a:lin ang="5400000" scaled="1"/>
                </a:gradFill>
                <a:latin typeface="Arial" panose="020B0604020202020204" pitchFamily="34" charset="0"/>
                <a:ea typeface="微软雅黑" panose="020B0503020204020204" pitchFamily="34" charset="-122"/>
                <a:cs typeface="Arial" panose="020B0604020202020204" pitchFamily="34" charset="0"/>
              </a:rPr>
              <a:t>感谢大家观看</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1</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1554480" cy="46037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背景介绍</a:t>
            </a:r>
          </a:p>
        </p:txBody>
      </p:sp>
      <p:sp>
        <p:nvSpPr>
          <p:cNvPr id="19" name="文本框 18">
            <a:extLst>
              <a:ext uri="{FF2B5EF4-FFF2-40B4-BE49-F238E27FC236}">
                <a16:creationId xmlns:a16="http://schemas.microsoft.com/office/drawing/2014/main" id="{591D4E94-4B8B-44B1-9A20-F70115806758}"/>
              </a:ext>
            </a:extLst>
          </p:cNvPr>
          <p:cNvSpPr txBox="1"/>
          <p:nvPr/>
        </p:nvSpPr>
        <p:spPr>
          <a:xfrm>
            <a:off x="6201518" y="2071158"/>
            <a:ext cx="5991642" cy="3097964"/>
          </a:xfrm>
          <a:prstGeom prst="rect">
            <a:avLst/>
          </a:prstGeom>
          <a:noFill/>
        </p:spPr>
        <p:txBody>
          <a:bodyPr wrap="square" rtlCol="0">
            <a:spAutoFit/>
          </a:bodyPr>
          <a:lstStyle/>
          <a:p>
            <a:pPr marL="342900" indent="-342900">
              <a:lnSpc>
                <a:spcPct val="150000"/>
              </a:lnSpc>
              <a:spcBef>
                <a:spcPts val="602"/>
              </a:spcBef>
              <a:buFont typeface="Wingdings" panose="05000000000000000000" pitchFamily="2" charset="2"/>
              <a:buChar char="n"/>
            </a:pPr>
            <a:r>
              <a:rPr lang="zh-CN" altLang="en-US" sz="2000" b="1" dirty="0">
                <a:latin typeface="宋体" panose="02010600030101010101" pitchFamily="2" charset="-122"/>
                <a:ea typeface="宋体" panose="02010600030101010101" pitchFamily="2" charset="-122"/>
                <a:cs typeface="Times New Roman" panose="02020603050405020304" pitchFamily="18" charset="0"/>
              </a:rPr>
              <a:t>基站部署移动边缘缓存（</a:t>
            </a:r>
            <a:r>
              <a:rPr lang="en-US" altLang="zh-CN" sz="2000" b="1" dirty="0">
                <a:latin typeface="宋体" panose="02010600030101010101" pitchFamily="2" charset="-122"/>
                <a:ea typeface="宋体" panose="02010600030101010101" pitchFamily="2" charset="-122"/>
                <a:cs typeface="Times New Roman" panose="02020603050405020304" pitchFamily="18" charset="0"/>
              </a:rPr>
              <a:t>MEC</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a:t>
            </a:r>
            <a:r>
              <a:rPr lang="en-US" altLang="zh-CN" sz="2000" b="1" dirty="0">
                <a:cs typeface="Times New Roman" panose="02020603050405020304" pitchFamily="18" charset="0"/>
              </a:rPr>
              <a:t>:</a:t>
            </a:r>
          </a:p>
          <a:p>
            <a:pPr marL="515687" lvl="1" indent="-286493">
              <a:lnSpc>
                <a:spcPct val="150000"/>
              </a:lnSpc>
              <a:spcBef>
                <a:spcPts val="602"/>
              </a:spcBef>
              <a:buClr>
                <a:schemeClr val="tx1"/>
              </a:buClr>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cs typeface="Times New Roman" panose="02020603050405020304" pitchFamily="18" charset="0"/>
              </a:rPr>
              <a:t>内容复用</a:t>
            </a:r>
            <a:r>
              <a:rPr lang="zh-CN" altLang="en-US" sz="2000" dirty="0">
                <a:latin typeface="宋体" panose="02010600030101010101" pitchFamily="2" charset="-122"/>
                <a:ea typeface="宋体" panose="02010600030101010101" pitchFamily="2" charset="-122"/>
                <a:cs typeface="Times New Roman" panose="02020603050405020304" pitchFamily="18" charset="0"/>
              </a:rPr>
              <a:t>和</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网络资源优化</a:t>
            </a:r>
            <a:r>
              <a:rPr lang="zh-CN" altLang="en-US" sz="2000" dirty="0">
                <a:latin typeface="宋体" panose="02010600030101010101" pitchFamily="2" charset="-122"/>
                <a:ea typeface="宋体" panose="02010600030101010101" pitchFamily="2" charset="-122"/>
                <a:cs typeface="Times New Roman" panose="02020603050405020304" pitchFamily="18" charset="0"/>
              </a:rPr>
              <a:t>。</a:t>
            </a:r>
            <a:endParaRPr lang="en-US" altLang="zh-CN" sz="2000" dirty="0">
              <a:latin typeface="宋体" panose="02010600030101010101" pitchFamily="2" charset="-122"/>
              <a:ea typeface="宋体" panose="02010600030101010101" pitchFamily="2" charset="-122"/>
              <a:cs typeface="Times New Roman" panose="02020603050405020304" pitchFamily="18" charset="0"/>
            </a:endParaRPr>
          </a:p>
          <a:p>
            <a:pPr marL="515687" lvl="1" indent="-286493">
              <a:lnSpc>
                <a:spcPct val="150000"/>
              </a:lnSpc>
              <a:spcBef>
                <a:spcPts val="602"/>
              </a:spcBef>
              <a:buClr>
                <a:schemeClr val="tx1"/>
              </a:buClr>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cs typeface="Times New Roman" panose="02020603050405020304" pitchFamily="18" charset="0"/>
              </a:rPr>
              <a:t>有效减少了</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核心网络的负载</a:t>
            </a:r>
            <a:r>
              <a:rPr lang="zh-CN" altLang="en-US" sz="2000" dirty="0">
                <a:latin typeface="宋体" panose="02010600030101010101" pitchFamily="2" charset="-122"/>
                <a:ea typeface="宋体" panose="02010600030101010101" pitchFamily="2" charset="-122"/>
                <a:cs typeface="Times New Roman" panose="02020603050405020304" pitchFamily="18" charset="0"/>
              </a:rPr>
              <a:t>。</a:t>
            </a:r>
            <a:endParaRPr lang="en-US" altLang="zh-CN" sz="2000" dirty="0">
              <a:latin typeface="宋体" panose="02010600030101010101" pitchFamily="2" charset="-122"/>
              <a:ea typeface="宋体" panose="02010600030101010101" pitchFamily="2" charset="-122"/>
              <a:cs typeface="Times New Roman" panose="02020603050405020304" pitchFamily="18" charset="0"/>
            </a:endParaRPr>
          </a:p>
          <a:p>
            <a:pPr marL="515687" lvl="1" indent="-286493">
              <a:lnSpc>
                <a:spcPct val="150000"/>
              </a:lnSpc>
              <a:spcBef>
                <a:spcPts val="602"/>
              </a:spcBef>
              <a:buClr>
                <a:schemeClr val="tx1"/>
              </a:buClr>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cs typeface="Times New Roman" panose="02020603050405020304" pitchFamily="18" charset="0"/>
              </a:rPr>
              <a:t>减少回程网络的</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流量传输</a:t>
            </a:r>
            <a:r>
              <a:rPr lang="zh-CN" altLang="en-US" sz="2000" dirty="0">
                <a:latin typeface="宋体" panose="02010600030101010101" pitchFamily="2" charset="-122"/>
                <a:ea typeface="宋体" panose="02010600030101010101" pitchFamily="2" charset="-122"/>
                <a:cs typeface="Times New Roman" panose="02020603050405020304" pitchFamily="18" charset="0"/>
              </a:rPr>
              <a:t>。</a:t>
            </a:r>
          </a:p>
          <a:p>
            <a:pPr marL="515687" lvl="1" indent="-286493">
              <a:lnSpc>
                <a:spcPct val="150000"/>
              </a:lnSpc>
              <a:spcBef>
                <a:spcPts val="602"/>
              </a:spcBef>
              <a:buClr>
                <a:schemeClr val="tx1"/>
              </a:buClr>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cs typeface="Times New Roman" panose="02020603050405020304" pitchFamily="18" charset="0"/>
              </a:rPr>
              <a:t>有助于减少用户的内容检索延迟，提高用户的</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体验质量（</a:t>
            </a:r>
            <a:r>
              <a:rPr lang="en-US" altLang="zh-CN" sz="2000" b="1" dirty="0" err="1">
                <a:latin typeface="宋体" panose="02010600030101010101" pitchFamily="2" charset="-122"/>
                <a:ea typeface="宋体" panose="02010600030101010101" pitchFamily="2" charset="-122"/>
                <a:cs typeface="Times New Roman" panose="02020603050405020304" pitchFamily="18" charset="0"/>
              </a:rPr>
              <a:t>QoE</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a:t>
            </a:r>
            <a:r>
              <a:rPr lang="zh-CN" altLang="en-US" sz="2000" dirty="0">
                <a:latin typeface="宋体" panose="02010600030101010101" pitchFamily="2" charset="-122"/>
                <a:ea typeface="宋体" panose="02010600030101010101" pitchFamily="2" charset="-122"/>
                <a:cs typeface="Times New Roman" panose="02020603050405020304" pitchFamily="18" charset="0"/>
              </a:rPr>
              <a:t>。</a:t>
            </a:r>
            <a:endParaRPr lang="en-US" altLang="zh-CN" sz="2000" dirty="0">
              <a:latin typeface="宋体" panose="02010600030101010101" pitchFamily="2" charset="-122"/>
              <a:ea typeface="宋体" panose="02010600030101010101" pitchFamily="2" charset="-122"/>
              <a:cs typeface="Times New Roman" panose="02020603050405020304" pitchFamily="18" charset="0"/>
            </a:endParaRPr>
          </a:p>
        </p:txBody>
      </p:sp>
      <p:sp>
        <p:nvSpPr>
          <p:cNvPr id="34" name="文本框 33">
            <a:extLst>
              <a:ext uri="{FF2B5EF4-FFF2-40B4-BE49-F238E27FC236}">
                <a16:creationId xmlns:a16="http://schemas.microsoft.com/office/drawing/2014/main" id="{D24384E4-3AA2-4955-9B4A-EAA6D42FC733}"/>
              </a:ext>
            </a:extLst>
          </p:cNvPr>
          <p:cNvSpPr txBox="1"/>
          <p:nvPr/>
        </p:nvSpPr>
        <p:spPr>
          <a:xfrm>
            <a:off x="531295" y="943046"/>
            <a:ext cx="11340446" cy="984500"/>
          </a:xfrm>
          <a:prstGeom prst="rect">
            <a:avLst/>
          </a:prstGeom>
          <a:noFill/>
        </p:spPr>
        <p:txBody>
          <a:bodyPr wrap="square">
            <a:spAutoFit/>
          </a:bodyPr>
          <a:lstStyle/>
          <a:p>
            <a:pPr marL="342900" marR="0" lvl="0" indent="-342900" algn="just" defTabSz="914400" rtl="0" eaLnBrk="1" fontAlgn="auto" latinLnBrk="0" hangingPunct="1">
              <a:lnSpc>
                <a:spcPct val="130000"/>
              </a:lnSpc>
              <a:spcBef>
                <a:spcPts val="0"/>
              </a:spcBef>
              <a:spcAft>
                <a:spcPts val="0"/>
              </a:spcAft>
              <a:buClrTx/>
              <a:buSzTx/>
              <a:buFont typeface="Wingdings" panose="05000000000000000000" pitchFamily="2" charset="2"/>
              <a:buChar char="p"/>
              <a:tabLst/>
              <a:defRPr/>
            </a:pPr>
            <a:r>
              <a:rPr kumimoji="0" lang="zh-CN" altLang="en-US" sz="2400" b="1" i="0" u="none" strike="noStrike" kern="100" cap="none" spc="0" normalizeH="0" baseline="0" noProof="0" dirty="0">
                <a:ln>
                  <a:noFill/>
                </a:ln>
                <a:solidFill>
                  <a:srgbClr val="4472C4">
                    <a:lumMod val="75000"/>
                  </a:srgbClr>
                </a:solidFill>
                <a:effectLst/>
                <a:uLnTx/>
                <a:uFillTx/>
                <a:latin typeface="等线"/>
                <a:ea typeface="宋体" panose="02010600030101010101" pitchFamily="2" charset="-122"/>
                <a:cs typeface="Times New Roman" panose="02020603050405020304" pitchFamily="18" charset="0"/>
              </a:rPr>
              <a:t>通信网络的流量需求呈爆炸式增长，导致核心网络对带宽的需求急剧增加，进而带来更显著的网络延迟与能源消耗，对内容分发等关键环节形成了巨大挑战。</a:t>
            </a:r>
            <a:endParaRPr kumimoji="1" lang="zh-CN" altLang="en-US" sz="2800" b="1" i="0" u="none" strike="noStrike" kern="1200" cap="none" spc="0" normalizeH="0" baseline="0" noProof="0" dirty="0">
              <a:ln>
                <a:noFill/>
              </a:ln>
              <a:solidFill>
                <a:srgbClr val="4472C4">
                  <a:lumMod val="75000"/>
                </a:srgbClr>
              </a:solidFill>
              <a:effectLst/>
              <a:uLnTx/>
              <a:uFillTx/>
              <a:latin typeface="宋体" panose="02010600030101010101" pitchFamily="2" charset="-122"/>
              <a:ea typeface="宋体" panose="02010600030101010101" pitchFamily="2" charset="-122"/>
              <a:cs typeface="+mn-cs"/>
            </a:endParaRPr>
          </a:p>
        </p:txBody>
      </p:sp>
      <p:sp>
        <p:nvSpPr>
          <p:cNvPr id="20" name="文本框 19">
            <a:extLst>
              <a:ext uri="{FF2B5EF4-FFF2-40B4-BE49-F238E27FC236}">
                <a16:creationId xmlns:a16="http://schemas.microsoft.com/office/drawing/2014/main" id="{19541685-C133-4B6A-B4C8-F2AA310D86FA}"/>
              </a:ext>
            </a:extLst>
          </p:cNvPr>
          <p:cNvSpPr txBox="1"/>
          <p:nvPr/>
        </p:nvSpPr>
        <p:spPr>
          <a:xfrm>
            <a:off x="1954383" y="6149953"/>
            <a:ext cx="2418114" cy="307777"/>
          </a:xfrm>
          <a:prstGeom prst="rect">
            <a:avLst/>
          </a:prstGeom>
          <a:noFill/>
        </p:spPr>
        <p:txBody>
          <a:bodyPr wrap="square">
            <a:spAutoFit/>
          </a:bodyPr>
          <a:lstStyle/>
          <a:p>
            <a:pPr algn="ctr"/>
            <a:r>
              <a:rPr lang="zh-CN" altLang="en-US" sz="1400" dirty="0">
                <a:latin typeface="宋体" panose="02010600030101010101" pitchFamily="2" charset="-122"/>
                <a:ea typeface="宋体" panose="02010600030101010101" pitchFamily="2" charset="-122"/>
                <a:cs typeface="Times New Roman" panose="02020603050405020304" pitchFamily="18" charset="0"/>
              </a:rPr>
              <a:t>物联网连接数</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17" name="文本框 16">
            <a:extLst>
              <a:ext uri="{FF2B5EF4-FFF2-40B4-BE49-F238E27FC236}">
                <a16:creationId xmlns:a16="http://schemas.microsoft.com/office/drawing/2014/main" id="{D775F8D2-C823-4C46-B6C2-A595FE8106AB}"/>
              </a:ext>
            </a:extLst>
          </p:cNvPr>
          <p:cNvSpPr txBox="1"/>
          <p:nvPr/>
        </p:nvSpPr>
        <p:spPr>
          <a:xfrm>
            <a:off x="1954383" y="4029377"/>
            <a:ext cx="2418114" cy="307777"/>
          </a:xfrm>
          <a:prstGeom prst="rect">
            <a:avLst/>
          </a:prstGeom>
          <a:noFill/>
        </p:spPr>
        <p:txBody>
          <a:bodyPr wrap="square">
            <a:spAutoFit/>
          </a:bodyPr>
          <a:lstStyle/>
          <a:p>
            <a:pPr algn="ctr"/>
            <a:r>
              <a:rPr lang="zh-CN" altLang="en-US" sz="1400" dirty="0">
                <a:latin typeface="宋体" panose="02010600030101010101" pitchFamily="2" charset="-122"/>
                <a:ea typeface="宋体" panose="02010600030101010101" pitchFamily="2" charset="-122"/>
                <a:cs typeface="Times New Roman" panose="02020603050405020304" pitchFamily="18" charset="0"/>
              </a:rPr>
              <a:t>流量预测分析</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p:txBody>
      </p:sp>
      <p:pic>
        <p:nvPicPr>
          <p:cNvPr id="32" name="图片 31">
            <a:extLst>
              <a:ext uri="{FF2B5EF4-FFF2-40B4-BE49-F238E27FC236}">
                <a16:creationId xmlns:a16="http://schemas.microsoft.com/office/drawing/2014/main" id="{7BEDC8CB-61DF-4088-9CCF-692D25247824}"/>
              </a:ext>
            </a:extLst>
          </p:cNvPr>
          <p:cNvPicPr>
            <a:picLocks noChangeAspect="1"/>
          </p:cNvPicPr>
          <p:nvPr/>
        </p:nvPicPr>
        <p:blipFill>
          <a:blip r:embed="rId6"/>
          <a:stretch>
            <a:fillRect/>
          </a:stretch>
        </p:blipFill>
        <p:spPr>
          <a:xfrm>
            <a:off x="800161" y="2041333"/>
            <a:ext cx="5051999" cy="1981036"/>
          </a:xfrm>
          <a:prstGeom prst="rect">
            <a:avLst/>
          </a:prstGeom>
        </p:spPr>
      </p:pic>
      <p:pic>
        <p:nvPicPr>
          <p:cNvPr id="33" name="图片 32">
            <a:extLst>
              <a:ext uri="{FF2B5EF4-FFF2-40B4-BE49-F238E27FC236}">
                <a16:creationId xmlns:a16="http://schemas.microsoft.com/office/drawing/2014/main" id="{EB907FD9-B115-4571-BABE-82C3CC7C9712}"/>
              </a:ext>
            </a:extLst>
          </p:cNvPr>
          <p:cNvPicPr>
            <a:picLocks noChangeAspect="1"/>
          </p:cNvPicPr>
          <p:nvPr/>
        </p:nvPicPr>
        <p:blipFill rotWithShape="1">
          <a:blip r:embed="rId7"/>
          <a:srcRect t="8351"/>
          <a:stretch/>
        </p:blipFill>
        <p:spPr>
          <a:xfrm>
            <a:off x="1449453" y="4352440"/>
            <a:ext cx="3427974" cy="1769182"/>
          </a:xfrm>
          <a:prstGeom prst="rect">
            <a:avLst/>
          </a:prstGeom>
        </p:spPr>
      </p:pic>
      <p:sp>
        <p:nvSpPr>
          <p:cNvPr id="37" name="文本框 36">
            <a:extLst>
              <a:ext uri="{FF2B5EF4-FFF2-40B4-BE49-F238E27FC236}">
                <a16:creationId xmlns:a16="http://schemas.microsoft.com/office/drawing/2014/main" id="{704B0660-7F3C-4A8C-8D35-5BCA1164340F}"/>
              </a:ext>
            </a:extLst>
          </p:cNvPr>
          <p:cNvSpPr txBox="1"/>
          <p:nvPr/>
        </p:nvSpPr>
        <p:spPr>
          <a:xfrm>
            <a:off x="6412702" y="5372647"/>
            <a:ext cx="5167086" cy="707886"/>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pPr marL="342900" indent="-342900" algn="just">
              <a:buFont typeface="Wingdings" panose="05000000000000000000" pitchFamily="2" charset="2"/>
              <a:buChar char="n"/>
            </a:pPr>
            <a:r>
              <a:rPr lang="zh-CN" altLang="en-US" sz="2000" dirty="0">
                <a:solidFill>
                  <a:schemeClr val="accent1">
                    <a:lumMod val="75000"/>
                  </a:schemeClr>
                </a:solidFill>
                <a:latin typeface="宋体" panose="02010600030101010101" pitchFamily="2" charset="-122"/>
                <a:ea typeface="宋体" panose="02010600030101010101" pitchFamily="2" charset="-122"/>
              </a:rPr>
              <a:t>偏远</a:t>
            </a:r>
            <a:r>
              <a:rPr lang="en-US" altLang="zh-CN" sz="2000" dirty="0">
                <a:solidFill>
                  <a:schemeClr val="accent1">
                    <a:lumMod val="75000"/>
                  </a:schemeClr>
                </a:solidFill>
                <a:latin typeface="宋体" panose="02010600030101010101" pitchFamily="2" charset="-122"/>
                <a:ea typeface="宋体" panose="02010600030101010101" pitchFamily="2" charset="-122"/>
              </a:rPr>
              <a:t>IoT</a:t>
            </a:r>
            <a:r>
              <a:rPr lang="zh-CN" altLang="en-US" sz="2000" dirty="0">
                <a:solidFill>
                  <a:schemeClr val="accent1">
                    <a:lumMod val="75000"/>
                  </a:schemeClr>
                </a:solidFill>
                <a:latin typeface="宋体" panose="02010600030101010101" pitchFamily="2" charset="-122"/>
                <a:ea typeface="宋体" panose="02010600030101010101" pitchFamily="2" charset="-122"/>
              </a:rPr>
              <a:t>应用场景，常规边缘基站的部署难以实施。</a:t>
            </a:r>
            <a:endParaRPr lang="en-US" altLang="zh-CN" sz="2000" dirty="0">
              <a:solidFill>
                <a:schemeClr val="accent1">
                  <a:lumMod val="75000"/>
                </a:schemeClr>
              </a:solidFill>
              <a:latin typeface="宋体" panose="02010600030101010101" pitchFamily="2" charset="-122"/>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1</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3449D85D-A87B-4987-BD60-D041C1068B30}"/>
              </a:ext>
            </a:extLst>
          </p:cNvPr>
          <p:cNvSpPr txBox="1"/>
          <p:nvPr/>
        </p:nvSpPr>
        <p:spPr>
          <a:xfrm>
            <a:off x="351319" y="1607380"/>
            <a:ext cx="5047989" cy="2916376"/>
          </a:xfrm>
          <a:prstGeom prst="rect">
            <a:avLst/>
          </a:prstGeom>
          <a:noFill/>
        </p:spPr>
        <p:txBody>
          <a:bodyPr wrap="square" rtlCol="0">
            <a:spAutoFit/>
          </a:bodyPr>
          <a:lstStyle/>
          <a:p>
            <a:pPr marL="342900" indent="-342900" algn="just">
              <a:lnSpc>
                <a:spcPct val="130000"/>
              </a:lnSpc>
              <a:buFont typeface="Wingdings" panose="05000000000000000000" pitchFamily="2" charset="2"/>
              <a:buChar char="l"/>
            </a:pPr>
            <a:r>
              <a:rPr kumimoji="1" lang="zh-CN" altLang="en-US" sz="2200" b="1" dirty="0">
                <a:solidFill>
                  <a:schemeClr val="accent1">
                    <a:lumMod val="75000"/>
                  </a:schemeClr>
                </a:solidFill>
                <a:latin typeface="宋体" panose="02010600030101010101" pitchFamily="2" charset="-122"/>
                <a:ea typeface="宋体" panose="02010600030101010101" pitchFamily="2" charset="-122"/>
              </a:rPr>
              <a:t>中国星网集团 </a:t>
            </a:r>
            <a:endParaRPr kumimoji="1" lang="en-US" altLang="zh-CN" sz="2200" b="1" dirty="0">
              <a:solidFill>
                <a:schemeClr val="accent1">
                  <a:lumMod val="75000"/>
                </a:schemeClr>
              </a:solidFill>
              <a:latin typeface="宋体" panose="02010600030101010101" pitchFamily="2" charset="-122"/>
              <a:ea typeface="宋体" panose="02010600030101010101" pitchFamily="2" charset="-122"/>
            </a:endParaRPr>
          </a:p>
          <a:p>
            <a:pPr marL="342900" indent="-342900" algn="just">
              <a:lnSpc>
                <a:spcPct val="130000"/>
              </a:lnSpc>
              <a:buFont typeface="Wingdings" panose="05000000000000000000" pitchFamily="2" charset="2"/>
              <a:buChar char="n"/>
            </a:pPr>
            <a:r>
              <a:rPr kumimoji="1" lang="en-US" altLang="zh-CN" sz="2000" dirty="0">
                <a:solidFill>
                  <a:schemeClr val="tx2">
                    <a:lumMod val="50000"/>
                  </a:schemeClr>
                </a:solidFill>
                <a:latin typeface="宋体" panose="02010600030101010101" pitchFamily="2" charset="-122"/>
                <a:ea typeface="宋体" panose="02010600030101010101" pitchFamily="2" charset="-122"/>
              </a:rPr>
              <a:t>GW-A59</a:t>
            </a:r>
            <a:r>
              <a:rPr kumimoji="1" lang="zh-CN" altLang="en-US" sz="2000" dirty="0">
                <a:solidFill>
                  <a:schemeClr val="tx2">
                    <a:lumMod val="50000"/>
                  </a:schemeClr>
                </a:solidFill>
                <a:latin typeface="宋体" panose="02010600030101010101" pitchFamily="2" charset="-122"/>
                <a:ea typeface="宋体" panose="02010600030101010101" pitchFamily="2" charset="-122"/>
              </a:rPr>
              <a:t>子星座</a:t>
            </a:r>
            <a:r>
              <a:rPr kumimoji="1" lang="en-US" altLang="zh-CN" sz="2000" dirty="0">
                <a:solidFill>
                  <a:schemeClr val="tx2">
                    <a:lumMod val="50000"/>
                  </a:schemeClr>
                </a:solidFill>
                <a:latin typeface="宋体" panose="02010600030101010101" pitchFamily="2" charset="-122"/>
                <a:ea typeface="宋体" panose="02010600030101010101" pitchFamily="2" charset="-122"/>
              </a:rPr>
              <a:t>6080</a:t>
            </a:r>
            <a:r>
              <a:rPr kumimoji="1" lang="zh-CN" altLang="en-US" sz="2000" dirty="0">
                <a:solidFill>
                  <a:schemeClr val="tx2">
                    <a:lumMod val="50000"/>
                  </a:schemeClr>
                </a:solidFill>
                <a:latin typeface="宋体" panose="02010600030101010101" pitchFamily="2" charset="-122"/>
                <a:ea typeface="宋体" panose="02010600030101010101" pitchFamily="2" charset="-122"/>
              </a:rPr>
              <a:t>颗卫星</a:t>
            </a:r>
            <a:r>
              <a:rPr kumimoji="1" lang="en-US" altLang="zh-CN" sz="2000" dirty="0">
                <a:solidFill>
                  <a:schemeClr val="tx2">
                    <a:lumMod val="50000"/>
                  </a:schemeClr>
                </a:solidFill>
                <a:latin typeface="宋体" panose="02010600030101010101" pitchFamily="2" charset="-122"/>
                <a:ea typeface="宋体" panose="02010600030101010101" pitchFamily="2" charset="-122"/>
              </a:rPr>
              <a:t>@500km</a:t>
            </a:r>
            <a:r>
              <a:rPr kumimoji="1" lang="zh-CN" altLang="en-US" sz="2000" dirty="0">
                <a:solidFill>
                  <a:schemeClr val="tx2">
                    <a:lumMod val="50000"/>
                  </a:schemeClr>
                </a:solidFill>
                <a:latin typeface="宋体" panose="02010600030101010101" pitchFamily="2" charset="-122"/>
                <a:ea typeface="宋体" panose="02010600030101010101" pitchFamily="2" charset="-122"/>
              </a:rPr>
              <a:t>以下极低轨道</a:t>
            </a:r>
            <a:r>
              <a:rPr kumimoji="1" lang="en-US" altLang="zh-CN" sz="2000" dirty="0">
                <a:solidFill>
                  <a:schemeClr val="tx2">
                    <a:lumMod val="50000"/>
                  </a:schemeClr>
                </a:solidFill>
                <a:latin typeface="宋体" panose="02010600030101010101" pitchFamily="2" charset="-122"/>
                <a:ea typeface="宋体" panose="02010600030101010101" pitchFamily="2" charset="-122"/>
              </a:rPr>
              <a:t>.</a:t>
            </a:r>
          </a:p>
          <a:p>
            <a:pPr marL="342900" indent="-342900" algn="just">
              <a:lnSpc>
                <a:spcPct val="130000"/>
              </a:lnSpc>
              <a:buFont typeface="Wingdings" panose="05000000000000000000" pitchFamily="2" charset="2"/>
              <a:buChar char="n"/>
            </a:pPr>
            <a:r>
              <a:rPr kumimoji="1" lang="en-US" altLang="zh-CN" sz="2000" dirty="0">
                <a:solidFill>
                  <a:schemeClr val="tx2">
                    <a:lumMod val="50000"/>
                  </a:schemeClr>
                </a:solidFill>
                <a:latin typeface="宋体" panose="02010600030101010101" pitchFamily="2" charset="-122"/>
                <a:ea typeface="宋体" panose="02010600030101010101" pitchFamily="2" charset="-122"/>
              </a:rPr>
              <a:t>GW-2</a:t>
            </a:r>
            <a:r>
              <a:rPr kumimoji="1" lang="zh-CN" altLang="en-US" sz="2000" dirty="0">
                <a:solidFill>
                  <a:schemeClr val="tx2">
                    <a:lumMod val="50000"/>
                  </a:schemeClr>
                </a:solidFill>
                <a:latin typeface="宋体" panose="02010600030101010101" pitchFamily="2" charset="-122"/>
                <a:ea typeface="宋体" panose="02010600030101010101" pitchFamily="2" charset="-122"/>
              </a:rPr>
              <a:t>子星座</a:t>
            </a:r>
            <a:r>
              <a:rPr kumimoji="1" lang="en-US" altLang="zh-CN" sz="2000" dirty="0">
                <a:solidFill>
                  <a:schemeClr val="tx2">
                    <a:lumMod val="50000"/>
                  </a:schemeClr>
                </a:solidFill>
                <a:latin typeface="宋体" panose="02010600030101010101" pitchFamily="2" charset="-122"/>
                <a:ea typeface="宋体" panose="02010600030101010101" pitchFamily="2" charset="-122"/>
              </a:rPr>
              <a:t>6912</a:t>
            </a:r>
            <a:r>
              <a:rPr kumimoji="1" lang="zh-CN" altLang="en-US" sz="2000" dirty="0">
                <a:solidFill>
                  <a:schemeClr val="tx2">
                    <a:lumMod val="50000"/>
                  </a:schemeClr>
                </a:solidFill>
                <a:latin typeface="宋体" panose="02010600030101010101" pitchFamily="2" charset="-122"/>
                <a:ea typeface="宋体" panose="02010600030101010101" pitchFamily="2" charset="-122"/>
              </a:rPr>
              <a:t>颗卫星</a:t>
            </a:r>
            <a:r>
              <a:rPr kumimoji="1" lang="en-US" altLang="zh-CN" sz="2000" dirty="0">
                <a:solidFill>
                  <a:schemeClr val="tx2">
                    <a:lumMod val="50000"/>
                  </a:schemeClr>
                </a:solidFill>
                <a:latin typeface="宋体" panose="02010600030101010101" pitchFamily="2" charset="-122"/>
                <a:ea typeface="宋体" panose="02010600030101010101" pitchFamily="2" charset="-122"/>
              </a:rPr>
              <a:t>@1145km</a:t>
            </a:r>
            <a:r>
              <a:rPr kumimoji="1" lang="zh-CN" altLang="en-US" sz="2000" dirty="0">
                <a:solidFill>
                  <a:schemeClr val="tx2">
                    <a:lumMod val="50000"/>
                  </a:schemeClr>
                </a:solidFill>
                <a:latin typeface="宋体" panose="02010600030101010101" pitchFamily="2" charset="-122"/>
                <a:ea typeface="宋体" panose="02010600030101010101" pitchFamily="2" charset="-122"/>
              </a:rPr>
              <a:t>近地轨道</a:t>
            </a:r>
            <a:endParaRPr kumimoji="1" lang="en-US" altLang="zh-CN" sz="2000" dirty="0">
              <a:solidFill>
                <a:schemeClr val="tx2">
                  <a:lumMod val="50000"/>
                </a:schemeClr>
              </a:solidFill>
              <a:latin typeface="宋体" panose="02010600030101010101" pitchFamily="2" charset="-122"/>
              <a:ea typeface="宋体" panose="02010600030101010101" pitchFamily="2" charset="-122"/>
            </a:endParaRPr>
          </a:p>
          <a:p>
            <a:pPr marL="342900" indent="-342900" algn="just">
              <a:lnSpc>
                <a:spcPct val="130000"/>
              </a:lnSpc>
              <a:buFont typeface="Wingdings" panose="05000000000000000000" pitchFamily="2" charset="2"/>
              <a:buChar char="n"/>
            </a:pPr>
            <a:r>
              <a:rPr kumimoji="1" lang="zh-CN" altLang="en-US" sz="2000" dirty="0">
                <a:solidFill>
                  <a:schemeClr val="tx2">
                    <a:lumMod val="50000"/>
                  </a:schemeClr>
                </a:solidFill>
                <a:latin typeface="宋体" panose="02010600030101010101" pitchFamily="2" charset="-122"/>
                <a:ea typeface="宋体" panose="02010600030101010101" pitchFamily="2" charset="-122"/>
              </a:rPr>
              <a:t>频段分布于</a:t>
            </a:r>
            <a:r>
              <a:rPr kumimoji="1" lang="en-US" altLang="zh-CN" sz="2000" dirty="0">
                <a:solidFill>
                  <a:schemeClr val="tx2">
                    <a:lumMod val="50000"/>
                  </a:schemeClr>
                </a:solidFill>
                <a:latin typeface="宋体" panose="02010600030101010101" pitchFamily="2" charset="-122"/>
                <a:ea typeface="宋体" panose="02010600030101010101" pitchFamily="2" charset="-122"/>
              </a:rPr>
              <a:t>Ka</a:t>
            </a:r>
            <a:r>
              <a:rPr kumimoji="1" lang="zh-CN" altLang="en-US" sz="2000" dirty="0">
                <a:solidFill>
                  <a:schemeClr val="tx2">
                    <a:lumMod val="50000"/>
                  </a:schemeClr>
                </a:solidFill>
                <a:latin typeface="宋体" panose="02010600030101010101" pitchFamily="2" charset="-122"/>
                <a:ea typeface="宋体" panose="02010600030101010101" pitchFamily="2" charset="-122"/>
              </a:rPr>
              <a:t>频段和</a:t>
            </a:r>
            <a:r>
              <a:rPr kumimoji="1" lang="en-US" altLang="zh-CN" sz="2000" dirty="0">
                <a:solidFill>
                  <a:schemeClr val="tx2">
                    <a:lumMod val="50000"/>
                  </a:schemeClr>
                </a:solidFill>
                <a:latin typeface="宋体" panose="02010600030101010101" pitchFamily="2" charset="-122"/>
                <a:ea typeface="宋体" panose="02010600030101010101" pitchFamily="2" charset="-122"/>
              </a:rPr>
              <a:t>V</a:t>
            </a:r>
            <a:r>
              <a:rPr kumimoji="1" lang="zh-CN" altLang="en-US" sz="2000" dirty="0">
                <a:solidFill>
                  <a:schemeClr val="tx2">
                    <a:lumMod val="50000"/>
                  </a:schemeClr>
                </a:solidFill>
                <a:latin typeface="宋体" panose="02010600030101010101" pitchFamily="2" charset="-122"/>
                <a:ea typeface="宋体" panose="02010600030101010101" pitchFamily="2" charset="-122"/>
              </a:rPr>
              <a:t>频段</a:t>
            </a:r>
            <a:endParaRPr kumimoji="1" lang="en-US" altLang="zh-CN" sz="2000" dirty="0">
              <a:solidFill>
                <a:schemeClr val="tx2">
                  <a:lumMod val="50000"/>
                </a:schemeClr>
              </a:solidFill>
              <a:latin typeface="宋体" panose="02010600030101010101" pitchFamily="2" charset="-122"/>
              <a:ea typeface="宋体" panose="02010600030101010101" pitchFamily="2" charset="-122"/>
            </a:endParaRPr>
          </a:p>
          <a:p>
            <a:pPr marL="342900" indent="-342900" algn="just">
              <a:lnSpc>
                <a:spcPct val="130000"/>
              </a:lnSpc>
              <a:buFont typeface="Wingdings" panose="05000000000000000000" pitchFamily="2" charset="2"/>
              <a:buChar char="n"/>
            </a:pPr>
            <a:r>
              <a:rPr kumimoji="1" lang="zh-CN" altLang="en-US" sz="2000" b="1" dirty="0">
                <a:solidFill>
                  <a:schemeClr val="tx2">
                    <a:lumMod val="50000"/>
                  </a:schemeClr>
                </a:solidFill>
                <a:latin typeface="宋体" panose="02010600030101010101" pitchFamily="2" charset="-122"/>
                <a:ea typeface="宋体" panose="02010600030101010101" pitchFamily="2" charset="-122"/>
              </a:rPr>
              <a:t>手机直连卫星通信、星上处理、高低轨卫星协同、星地频谱共享</a:t>
            </a:r>
          </a:p>
        </p:txBody>
      </p:sp>
      <p:sp>
        <p:nvSpPr>
          <p:cNvPr id="4" name="文本框 3">
            <a:extLst>
              <a:ext uri="{FF2B5EF4-FFF2-40B4-BE49-F238E27FC236}">
                <a16:creationId xmlns:a16="http://schemas.microsoft.com/office/drawing/2014/main" id="{9FE84FAA-DF13-43AC-91A4-2029AC3B5AE9}"/>
              </a:ext>
            </a:extLst>
          </p:cNvPr>
          <p:cNvSpPr txBox="1"/>
          <p:nvPr/>
        </p:nvSpPr>
        <p:spPr>
          <a:xfrm>
            <a:off x="5971583" y="1509599"/>
            <a:ext cx="5679711" cy="3956661"/>
          </a:xfrm>
          <a:prstGeom prst="rect">
            <a:avLst/>
          </a:prstGeom>
          <a:noFill/>
        </p:spPr>
        <p:txBody>
          <a:bodyPr wrap="square" rtlCol="0">
            <a:spAutoFit/>
          </a:bodyPr>
          <a:lstStyle/>
          <a:p>
            <a:pPr marL="342900" indent="-342900" algn="just">
              <a:lnSpc>
                <a:spcPct val="130000"/>
              </a:lnSpc>
              <a:buFont typeface="Wingdings" panose="05000000000000000000" pitchFamily="2" charset="2"/>
              <a:buChar char="l"/>
            </a:pPr>
            <a:r>
              <a:rPr kumimoji="1" lang="en-US" altLang="zh-CN" sz="2200" b="1" dirty="0" err="1">
                <a:solidFill>
                  <a:schemeClr val="accent1">
                    <a:lumMod val="75000"/>
                  </a:schemeClr>
                </a:solidFill>
                <a:latin typeface="宋体" panose="02010600030101010101" pitchFamily="2" charset="-122"/>
                <a:ea typeface="宋体" panose="02010600030101010101" pitchFamily="2" charset="-122"/>
              </a:rPr>
              <a:t>Starlink</a:t>
            </a:r>
            <a:r>
              <a:rPr kumimoji="1" lang="en-US" altLang="zh-CN" sz="2400" b="1" dirty="0">
                <a:solidFill>
                  <a:schemeClr val="tx2">
                    <a:lumMod val="50000"/>
                  </a:schemeClr>
                </a:solidFill>
                <a:latin typeface="宋体" panose="02010600030101010101" pitchFamily="2" charset="-122"/>
                <a:ea typeface="宋体" panose="02010600030101010101" pitchFamily="2" charset="-122"/>
              </a:rPr>
              <a:t> </a:t>
            </a:r>
          </a:p>
          <a:p>
            <a:pPr marL="342900" indent="-342900" algn="just">
              <a:lnSpc>
                <a:spcPct val="130000"/>
              </a:lnSpc>
              <a:buFont typeface="Wingdings" panose="05000000000000000000" pitchFamily="2" charset="2"/>
              <a:buChar char="n"/>
            </a:pPr>
            <a:r>
              <a:rPr kumimoji="1" lang="zh-CN" altLang="en-US" sz="2000" dirty="0">
                <a:solidFill>
                  <a:schemeClr val="tx2">
                    <a:lumMod val="50000"/>
                  </a:schemeClr>
                </a:solidFill>
                <a:latin typeface="宋体" panose="02010600030101010101" pitchFamily="2" charset="-122"/>
                <a:ea typeface="宋体" panose="02010600030101010101" pitchFamily="2" charset="-122"/>
              </a:rPr>
              <a:t>星链星座</a:t>
            </a:r>
            <a:r>
              <a:rPr kumimoji="1" lang="en-US" altLang="zh-CN" sz="2000" dirty="0">
                <a:solidFill>
                  <a:schemeClr val="tx2">
                    <a:lumMod val="50000"/>
                  </a:schemeClr>
                </a:solidFill>
                <a:latin typeface="宋体" panose="02010600030101010101" pitchFamily="2" charset="-122"/>
                <a:ea typeface="宋体" panose="02010600030101010101" pitchFamily="2" charset="-122"/>
              </a:rPr>
              <a:t>42000</a:t>
            </a:r>
            <a:r>
              <a:rPr kumimoji="1" lang="zh-CN" altLang="en-US" sz="2000" dirty="0">
                <a:solidFill>
                  <a:schemeClr val="tx2">
                    <a:lumMod val="50000"/>
                  </a:schemeClr>
                </a:solidFill>
                <a:latin typeface="宋体" panose="02010600030101010101" pitchFamily="2" charset="-122"/>
                <a:ea typeface="宋体" panose="02010600030101010101" pitchFamily="2" charset="-122"/>
              </a:rPr>
              <a:t>颗卫星</a:t>
            </a:r>
            <a:r>
              <a:rPr kumimoji="1" lang="en-US" altLang="zh-CN" sz="2000" dirty="0">
                <a:solidFill>
                  <a:schemeClr val="tx2">
                    <a:lumMod val="50000"/>
                  </a:schemeClr>
                </a:solidFill>
                <a:latin typeface="宋体" panose="02010600030101010101" pitchFamily="2" charset="-122"/>
                <a:ea typeface="宋体" panose="02010600030101010101" pitchFamily="2" charset="-122"/>
              </a:rPr>
              <a:t>@335.9km</a:t>
            </a:r>
            <a:r>
              <a:rPr kumimoji="1" lang="zh-CN" altLang="en-US" sz="2000" dirty="0">
                <a:solidFill>
                  <a:schemeClr val="tx2">
                    <a:lumMod val="50000"/>
                  </a:schemeClr>
                </a:solidFill>
                <a:latin typeface="宋体" panose="02010600030101010101" pitchFamily="2" charset="-122"/>
                <a:ea typeface="宋体" panose="02010600030101010101" pitchFamily="2" charset="-122"/>
              </a:rPr>
              <a:t>至</a:t>
            </a:r>
            <a:r>
              <a:rPr kumimoji="1" lang="en-US" altLang="zh-CN" sz="2000" dirty="0">
                <a:solidFill>
                  <a:schemeClr val="tx2">
                    <a:lumMod val="50000"/>
                  </a:schemeClr>
                </a:solidFill>
                <a:latin typeface="宋体" panose="02010600030101010101" pitchFamily="2" charset="-122"/>
                <a:ea typeface="宋体" panose="02010600030101010101" pitchFamily="2" charset="-122"/>
              </a:rPr>
              <a:t>1325km</a:t>
            </a:r>
            <a:r>
              <a:rPr kumimoji="1" lang="zh-CN" altLang="en-US" sz="2000" dirty="0">
                <a:solidFill>
                  <a:schemeClr val="tx2">
                    <a:lumMod val="50000"/>
                  </a:schemeClr>
                </a:solidFill>
                <a:latin typeface="宋体" panose="02010600030101010101" pitchFamily="2" charset="-122"/>
                <a:ea typeface="宋体" panose="02010600030101010101" pitchFamily="2" charset="-122"/>
              </a:rPr>
              <a:t>低轨</a:t>
            </a:r>
            <a:r>
              <a:rPr kumimoji="1" lang="en-US" altLang="zh-CN" sz="2000" dirty="0">
                <a:solidFill>
                  <a:schemeClr val="tx2">
                    <a:lumMod val="50000"/>
                  </a:schemeClr>
                </a:solidFill>
                <a:latin typeface="宋体" panose="02010600030101010101" pitchFamily="2" charset="-122"/>
                <a:ea typeface="宋体" panose="02010600030101010101" pitchFamily="2" charset="-122"/>
              </a:rPr>
              <a:t>.</a:t>
            </a:r>
          </a:p>
          <a:p>
            <a:pPr marL="342900" indent="-342900" algn="just">
              <a:lnSpc>
                <a:spcPct val="130000"/>
              </a:lnSpc>
              <a:buFont typeface="Wingdings" panose="05000000000000000000" pitchFamily="2" charset="2"/>
              <a:buChar char="n"/>
            </a:pPr>
            <a:r>
              <a:rPr kumimoji="1" lang="zh-CN" altLang="en-US" sz="2000" dirty="0">
                <a:solidFill>
                  <a:schemeClr val="tx2">
                    <a:lumMod val="50000"/>
                  </a:schemeClr>
                </a:solidFill>
                <a:latin typeface="宋体" panose="02010600030101010101" pitchFamily="2" charset="-122"/>
                <a:ea typeface="宋体" panose="02010600030101010101" pitchFamily="2" charset="-122"/>
              </a:rPr>
              <a:t>下行容量总和</a:t>
            </a:r>
            <a:r>
              <a:rPr kumimoji="1" lang="en-US" altLang="zh-CN" sz="2000" dirty="0">
                <a:solidFill>
                  <a:schemeClr val="tx2">
                    <a:lumMod val="50000"/>
                  </a:schemeClr>
                </a:solidFill>
                <a:latin typeface="宋体" panose="02010600030101010101" pitchFamily="2" charset="-122"/>
                <a:ea typeface="宋体" panose="02010600030101010101" pitchFamily="2" charset="-122"/>
              </a:rPr>
              <a:t>17-23Gbps</a:t>
            </a:r>
          </a:p>
          <a:p>
            <a:pPr marL="342900" indent="-342900" algn="just">
              <a:lnSpc>
                <a:spcPct val="130000"/>
              </a:lnSpc>
              <a:buFont typeface="Wingdings" panose="05000000000000000000" pitchFamily="2" charset="2"/>
              <a:buChar char="n"/>
            </a:pPr>
            <a:r>
              <a:rPr kumimoji="1" lang="zh-CN" altLang="en-US" sz="2000" dirty="0">
                <a:solidFill>
                  <a:schemeClr val="tx2">
                    <a:lumMod val="50000"/>
                  </a:schemeClr>
                </a:solidFill>
                <a:latin typeface="宋体" panose="02010600030101010101" pitchFamily="2" charset="-122"/>
                <a:ea typeface="宋体" panose="02010600030101010101" pitchFamily="2" charset="-122"/>
              </a:rPr>
              <a:t>频段分布：</a:t>
            </a:r>
            <a:endParaRPr kumimoji="1" lang="en-US" altLang="zh-CN" sz="2000" dirty="0">
              <a:solidFill>
                <a:schemeClr val="tx2">
                  <a:lumMod val="50000"/>
                </a:schemeClr>
              </a:solidFill>
              <a:latin typeface="宋体" panose="02010600030101010101" pitchFamily="2" charset="-122"/>
              <a:ea typeface="宋体" panose="02010600030101010101" pitchFamily="2" charset="-122"/>
            </a:endParaRPr>
          </a:p>
          <a:p>
            <a:pPr algn="just">
              <a:lnSpc>
                <a:spcPct val="130000"/>
              </a:lnSpc>
            </a:pPr>
            <a:r>
              <a:rPr kumimoji="1" lang="en-US" altLang="zh-CN" sz="1600" dirty="0">
                <a:solidFill>
                  <a:schemeClr val="accent1">
                    <a:lumMod val="75000"/>
                  </a:schemeClr>
                </a:solidFill>
                <a:latin typeface="宋体" panose="02010600030101010101" pitchFamily="2" charset="-122"/>
                <a:ea typeface="宋体" panose="02010600030101010101" pitchFamily="2" charset="-122"/>
              </a:rPr>
              <a:t>10.7-12.7GHz</a:t>
            </a:r>
            <a:r>
              <a:rPr kumimoji="1" lang="zh-CN" altLang="en-US" sz="1600" dirty="0">
                <a:solidFill>
                  <a:schemeClr val="accent1">
                    <a:lumMod val="75000"/>
                  </a:schemeClr>
                </a:solidFill>
                <a:latin typeface="宋体" panose="02010600030101010101" pitchFamily="2" charset="-122"/>
                <a:ea typeface="宋体" panose="02010600030101010101" pitchFamily="2" charset="-122"/>
              </a:rPr>
              <a:t>（用户下行）</a:t>
            </a:r>
            <a:r>
              <a:rPr kumimoji="1" lang="en-US" altLang="zh-CN" sz="1600" dirty="0">
                <a:solidFill>
                  <a:schemeClr val="accent1">
                    <a:lumMod val="75000"/>
                  </a:schemeClr>
                </a:solidFill>
                <a:latin typeface="宋体" panose="02010600030101010101" pitchFamily="2" charset="-122"/>
                <a:ea typeface="宋体" panose="02010600030101010101" pitchFamily="2" charset="-122"/>
              </a:rPr>
              <a:t>14.0-14.5GHz</a:t>
            </a:r>
            <a:r>
              <a:rPr kumimoji="1" lang="zh-CN" altLang="en-US" sz="1600" dirty="0">
                <a:solidFill>
                  <a:schemeClr val="accent1">
                    <a:lumMod val="75000"/>
                  </a:schemeClr>
                </a:solidFill>
                <a:latin typeface="宋体" panose="02010600030101010101" pitchFamily="2" charset="-122"/>
                <a:ea typeface="宋体" panose="02010600030101010101" pitchFamily="2" charset="-122"/>
              </a:rPr>
              <a:t>（用户上行）</a:t>
            </a:r>
            <a:endParaRPr kumimoji="1" lang="en-US" altLang="zh-CN" sz="1600" dirty="0">
              <a:solidFill>
                <a:schemeClr val="accent1">
                  <a:lumMod val="75000"/>
                </a:schemeClr>
              </a:solidFill>
              <a:latin typeface="宋体" panose="02010600030101010101" pitchFamily="2" charset="-122"/>
              <a:ea typeface="宋体" panose="02010600030101010101" pitchFamily="2" charset="-122"/>
            </a:endParaRPr>
          </a:p>
          <a:p>
            <a:pPr algn="just">
              <a:lnSpc>
                <a:spcPct val="130000"/>
              </a:lnSpc>
            </a:pPr>
            <a:r>
              <a:rPr kumimoji="1" lang="en-US" altLang="zh-CN" sz="1600" dirty="0">
                <a:solidFill>
                  <a:schemeClr val="accent1">
                    <a:lumMod val="75000"/>
                  </a:schemeClr>
                </a:solidFill>
                <a:latin typeface="宋体" panose="02010600030101010101" pitchFamily="2" charset="-122"/>
                <a:ea typeface="宋体" panose="02010600030101010101" pitchFamily="2" charset="-122"/>
              </a:rPr>
              <a:t>17.8-19.3GHz</a:t>
            </a:r>
            <a:r>
              <a:rPr kumimoji="1" lang="zh-CN" altLang="en-US" sz="1600" dirty="0">
                <a:solidFill>
                  <a:schemeClr val="accent1">
                    <a:lumMod val="75000"/>
                  </a:schemeClr>
                </a:solidFill>
                <a:latin typeface="宋体" panose="02010600030101010101" pitchFamily="2" charset="-122"/>
                <a:ea typeface="宋体" panose="02010600030101010101" pitchFamily="2" charset="-122"/>
              </a:rPr>
              <a:t>（馈线下行） </a:t>
            </a:r>
            <a:r>
              <a:rPr kumimoji="1" lang="en-US" altLang="zh-CN" sz="1600" dirty="0">
                <a:solidFill>
                  <a:schemeClr val="accent1">
                    <a:lumMod val="75000"/>
                  </a:schemeClr>
                </a:solidFill>
                <a:latin typeface="宋体" panose="02010600030101010101" pitchFamily="2" charset="-122"/>
                <a:ea typeface="宋体" panose="02010600030101010101" pitchFamily="2" charset="-122"/>
              </a:rPr>
              <a:t>27.5-30.0GHz</a:t>
            </a:r>
            <a:r>
              <a:rPr kumimoji="1" lang="zh-CN" altLang="en-US" sz="1600" dirty="0">
                <a:solidFill>
                  <a:schemeClr val="accent1">
                    <a:lumMod val="75000"/>
                  </a:schemeClr>
                </a:solidFill>
                <a:latin typeface="宋体" panose="02010600030101010101" pitchFamily="2" charset="-122"/>
                <a:ea typeface="宋体" panose="02010600030101010101" pitchFamily="2" charset="-122"/>
              </a:rPr>
              <a:t>（馈线上行）</a:t>
            </a:r>
            <a:endParaRPr kumimoji="1" lang="en-US" altLang="zh-CN" sz="1600" dirty="0">
              <a:solidFill>
                <a:schemeClr val="accent1">
                  <a:lumMod val="75000"/>
                </a:schemeClr>
              </a:solidFill>
              <a:latin typeface="宋体" panose="02010600030101010101" pitchFamily="2" charset="-122"/>
              <a:ea typeface="宋体" panose="02010600030101010101" pitchFamily="2" charset="-122"/>
            </a:endParaRPr>
          </a:p>
          <a:p>
            <a:pPr marL="342900" indent="-342900" algn="just">
              <a:lnSpc>
                <a:spcPct val="130000"/>
              </a:lnSpc>
              <a:buFont typeface="Wingdings" panose="05000000000000000000" pitchFamily="2" charset="2"/>
              <a:buChar char="n"/>
            </a:pPr>
            <a:r>
              <a:rPr kumimoji="1" lang="zh-CN" altLang="en-US" sz="2000" b="1" dirty="0">
                <a:solidFill>
                  <a:schemeClr val="tx2">
                    <a:lumMod val="50000"/>
                  </a:schemeClr>
                </a:solidFill>
                <a:latin typeface="宋体" panose="02010600030101010101" pitchFamily="2" charset="-122"/>
                <a:ea typeface="宋体" panose="02010600030101010101" pitchFamily="2" charset="-122"/>
              </a:rPr>
              <a:t>星座规模大、弹性抗毁能力强、低成本、支持军用</a:t>
            </a:r>
            <a:endParaRPr kumimoji="1" lang="en-US" altLang="zh-CN" sz="2000" b="1" dirty="0">
              <a:solidFill>
                <a:schemeClr val="tx2">
                  <a:lumMod val="50000"/>
                </a:schemeClr>
              </a:solidFill>
              <a:latin typeface="宋体" panose="02010600030101010101" pitchFamily="2" charset="-122"/>
              <a:ea typeface="宋体" panose="02010600030101010101" pitchFamily="2" charset="-122"/>
            </a:endParaRPr>
          </a:p>
          <a:p>
            <a:pPr marL="342900" indent="-342900" algn="just">
              <a:lnSpc>
                <a:spcPct val="130000"/>
              </a:lnSpc>
              <a:buFont typeface="Wingdings" panose="05000000000000000000" pitchFamily="2" charset="2"/>
              <a:buChar char="n"/>
            </a:pPr>
            <a:r>
              <a:rPr kumimoji="1" lang="en-US" altLang="zh-CN" sz="2000" b="1" dirty="0">
                <a:solidFill>
                  <a:schemeClr val="tx2">
                    <a:lumMod val="50000"/>
                  </a:schemeClr>
                </a:solidFill>
                <a:latin typeface="宋体" panose="02010600030101010101" pitchFamily="2" charset="-122"/>
                <a:ea typeface="宋体" panose="02010600030101010101" pitchFamily="2" charset="-122"/>
              </a:rPr>
              <a:t>2024</a:t>
            </a:r>
            <a:r>
              <a:rPr kumimoji="1" lang="zh-CN" altLang="en-US" sz="2000" b="1" dirty="0">
                <a:solidFill>
                  <a:schemeClr val="tx2">
                    <a:lumMod val="50000"/>
                  </a:schemeClr>
                </a:solidFill>
                <a:latin typeface="宋体" panose="02010600030101010101" pitchFamily="2" charset="-122"/>
                <a:ea typeface="宋体" panose="02010600030101010101" pitchFamily="2" charset="-122"/>
              </a:rPr>
              <a:t>年起实现发送短信，</a:t>
            </a:r>
            <a:r>
              <a:rPr kumimoji="1" lang="en-US" altLang="zh-CN" sz="2000" b="1" dirty="0">
                <a:solidFill>
                  <a:schemeClr val="tx2">
                    <a:lumMod val="50000"/>
                  </a:schemeClr>
                </a:solidFill>
                <a:latin typeface="宋体" panose="02010600030101010101" pitchFamily="2" charset="-122"/>
                <a:ea typeface="宋体" panose="02010600030101010101" pitchFamily="2" charset="-122"/>
              </a:rPr>
              <a:t>2025</a:t>
            </a:r>
            <a:r>
              <a:rPr kumimoji="1" lang="zh-CN" altLang="en-US" sz="2000" b="1" dirty="0">
                <a:solidFill>
                  <a:schemeClr val="tx2">
                    <a:lumMod val="50000"/>
                  </a:schemeClr>
                </a:solidFill>
                <a:latin typeface="宋体" panose="02010600030101010101" pitchFamily="2" charset="-122"/>
                <a:ea typeface="宋体" panose="02010600030101010101" pitchFamily="2" charset="-122"/>
              </a:rPr>
              <a:t>年起实现语音通话、浏览网页、连接物联网设备。</a:t>
            </a:r>
          </a:p>
        </p:txBody>
      </p:sp>
      <p:sp>
        <p:nvSpPr>
          <p:cNvPr id="32" name="文本框 31">
            <a:extLst>
              <a:ext uri="{FF2B5EF4-FFF2-40B4-BE49-F238E27FC236}">
                <a16:creationId xmlns:a16="http://schemas.microsoft.com/office/drawing/2014/main" id="{84470B9D-D294-4844-AA9E-BCAB67C982E1}"/>
              </a:ext>
            </a:extLst>
          </p:cNvPr>
          <p:cNvSpPr txBox="1"/>
          <p:nvPr/>
        </p:nvSpPr>
        <p:spPr>
          <a:xfrm>
            <a:off x="527532" y="5617522"/>
            <a:ext cx="11110588" cy="707886"/>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pPr algn="just"/>
            <a:r>
              <a:rPr lang="zh-CN" altLang="en-US" sz="2000" dirty="0">
                <a:solidFill>
                  <a:schemeClr val="accent1">
                    <a:lumMod val="75000"/>
                  </a:schemeClr>
                </a:solidFill>
                <a:latin typeface="宋体" panose="02010600030101010101" pitchFamily="2" charset="-122"/>
                <a:ea typeface="宋体" panose="02010600030101010101" pitchFamily="2" charset="-122"/>
              </a:rPr>
              <a:t>低轨卫星将成为更加安全、效率的通讯方案，直连技术、星上处理技术和高低轨卫星协同技术可以支撑我们实现卫星</a:t>
            </a:r>
            <a:r>
              <a:rPr lang="en-US" altLang="zh-CN" sz="2000" dirty="0">
                <a:solidFill>
                  <a:schemeClr val="accent1">
                    <a:lumMod val="75000"/>
                  </a:schemeClr>
                </a:solidFill>
                <a:latin typeface="宋体" panose="02010600030101010101" pitchFamily="2" charset="-122"/>
                <a:ea typeface="宋体" panose="02010600030101010101" pitchFamily="2" charset="-122"/>
              </a:rPr>
              <a:t>MEC</a:t>
            </a:r>
            <a:r>
              <a:rPr lang="zh-CN" altLang="en-US" sz="2000" dirty="0">
                <a:solidFill>
                  <a:schemeClr val="accent1">
                    <a:lumMod val="75000"/>
                  </a:schemeClr>
                </a:solidFill>
                <a:latin typeface="宋体" panose="02010600030101010101" pitchFamily="2" charset="-122"/>
                <a:ea typeface="宋体" panose="02010600030101010101" pitchFamily="2" charset="-122"/>
              </a:rPr>
              <a:t>，缓解地面网络和回程网络流量压力，提高服务多样性。</a:t>
            </a:r>
            <a:endParaRPr lang="zh-CN" altLang="en-US" dirty="0">
              <a:latin typeface="宋体" panose="02010600030101010101" pitchFamily="2" charset="-122"/>
              <a:ea typeface="宋体" panose="02010600030101010101" pitchFamily="2" charset="-122"/>
            </a:endParaRPr>
          </a:p>
        </p:txBody>
      </p:sp>
      <p:sp>
        <p:nvSpPr>
          <p:cNvPr id="34" name="文本框 33">
            <a:extLst>
              <a:ext uri="{FF2B5EF4-FFF2-40B4-BE49-F238E27FC236}">
                <a16:creationId xmlns:a16="http://schemas.microsoft.com/office/drawing/2014/main" id="{9C0FA4B5-FB06-4AFB-97FE-6B1C04E37098}"/>
              </a:ext>
            </a:extLst>
          </p:cNvPr>
          <p:cNvSpPr txBox="1"/>
          <p:nvPr/>
        </p:nvSpPr>
        <p:spPr>
          <a:xfrm>
            <a:off x="540706" y="978688"/>
            <a:ext cx="11110588" cy="504369"/>
          </a:xfrm>
          <a:prstGeom prst="rect">
            <a:avLst/>
          </a:prstGeom>
          <a:noFill/>
        </p:spPr>
        <p:txBody>
          <a:bodyPr wrap="square" rtlCol="0">
            <a:spAutoFit/>
          </a:bodyPr>
          <a:lstStyle/>
          <a:p>
            <a:pPr marL="342900" indent="-342900" algn="just">
              <a:lnSpc>
                <a:spcPct val="130000"/>
              </a:lnSpc>
              <a:buFont typeface="Wingdings" panose="05000000000000000000" pitchFamily="2" charset="2"/>
              <a:buChar char="p"/>
            </a:pPr>
            <a:r>
              <a:rPr lang="zh-CN" altLang="en-US" sz="2400" b="1" kern="100" dirty="0">
                <a:solidFill>
                  <a:schemeClr val="accent1">
                    <a:lumMod val="75000"/>
                  </a:schemeClr>
                </a:solidFill>
                <a:effectLst/>
                <a:ea typeface="宋体" panose="02010600030101010101" pitchFamily="2" charset="-122"/>
                <a:cs typeface="Times New Roman" panose="02020603050405020304" pitchFamily="18" charset="0"/>
              </a:rPr>
              <a:t>低轨通信星座国内外发展规划</a:t>
            </a:r>
            <a:endParaRPr kumimoji="1" lang="zh-CN" altLang="en-US" sz="2800" b="1" dirty="0">
              <a:solidFill>
                <a:schemeClr val="accent1">
                  <a:lumMod val="75000"/>
                </a:schemeClr>
              </a:solidFill>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4280D812-A16E-418D-943E-0A574C2BAB3F}"/>
              </a:ext>
            </a:extLst>
          </p:cNvPr>
          <p:cNvSpPr txBox="1"/>
          <p:nvPr/>
        </p:nvSpPr>
        <p:spPr>
          <a:xfrm>
            <a:off x="1008331" y="124472"/>
            <a:ext cx="1554480" cy="46037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背景介绍</a:t>
            </a:r>
          </a:p>
        </p:txBody>
      </p:sp>
    </p:spTree>
    <p:extLst>
      <p:ext uri="{BB962C8B-B14F-4D97-AF65-F5344CB8AC3E}">
        <p14:creationId xmlns:p14="http://schemas.microsoft.com/office/powerpoint/2010/main" val="4082742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1</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3449D85D-A87B-4987-BD60-D041C1068B30}"/>
              </a:ext>
            </a:extLst>
          </p:cNvPr>
          <p:cNvSpPr txBox="1"/>
          <p:nvPr/>
        </p:nvSpPr>
        <p:spPr>
          <a:xfrm>
            <a:off x="540706" y="978688"/>
            <a:ext cx="11110588" cy="984500"/>
          </a:xfrm>
          <a:prstGeom prst="rect">
            <a:avLst/>
          </a:prstGeom>
          <a:noFill/>
        </p:spPr>
        <p:txBody>
          <a:bodyPr wrap="square" rtlCol="0">
            <a:spAutoFit/>
          </a:bodyPr>
          <a:lstStyle/>
          <a:p>
            <a:pPr marL="342900" indent="-342900" algn="just">
              <a:lnSpc>
                <a:spcPct val="130000"/>
              </a:lnSpc>
              <a:buFont typeface="Wingdings" panose="05000000000000000000" pitchFamily="2" charset="2"/>
              <a:buChar char="p"/>
            </a:pPr>
            <a:r>
              <a:rPr lang="zh-CN" altLang="zh-CN" sz="2400" b="1" kern="100" dirty="0">
                <a:solidFill>
                  <a:schemeClr val="accent1">
                    <a:lumMod val="75000"/>
                  </a:schemeClr>
                </a:solidFill>
                <a:effectLst/>
                <a:ea typeface="宋体" panose="02010600030101010101" pitchFamily="2" charset="-122"/>
                <a:cs typeface="Times New Roman" panose="02020603050405020304" pitchFamily="18" charset="0"/>
              </a:rPr>
              <a:t>面向</a:t>
            </a:r>
            <a:r>
              <a:rPr lang="en-US" altLang="zh-CN" sz="2400" b="1" kern="100" dirty="0">
                <a:solidFill>
                  <a:schemeClr val="accent1">
                    <a:lumMod val="75000"/>
                  </a:schemeClr>
                </a:solidFill>
                <a:effectLst/>
                <a:ea typeface="宋体" panose="02010600030101010101" pitchFamily="2" charset="-122"/>
                <a:cs typeface="Times New Roman" panose="02020603050405020304" pitchFamily="18" charset="0"/>
              </a:rPr>
              <a:t>5G-A</a:t>
            </a:r>
            <a:r>
              <a:rPr lang="zh-CN" altLang="zh-CN" sz="2400" b="1" kern="100" dirty="0">
                <a:solidFill>
                  <a:schemeClr val="accent1">
                    <a:lumMod val="75000"/>
                  </a:schemeClr>
                </a:solidFill>
                <a:effectLst/>
                <a:ea typeface="宋体" panose="02010600030101010101" pitchFamily="2" charset="-122"/>
                <a:cs typeface="Times New Roman" panose="02020603050405020304" pitchFamily="18" charset="0"/>
              </a:rPr>
              <a:t>泛在连接和</a:t>
            </a:r>
            <a:r>
              <a:rPr lang="en-US" altLang="zh-CN" sz="2400" b="1" kern="100" dirty="0">
                <a:solidFill>
                  <a:schemeClr val="accent1">
                    <a:lumMod val="75000"/>
                  </a:schemeClr>
                </a:solidFill>
                <a:effectLst/>
                <a:ea typeface="宋体" panose="02010600030101010101" pitchFamily="2" charset="-122"/>
                <a:cs typeface="Times New Roman" panose="02020603050405020304" pitchFamily="18" charset="0"/>
              </a:rPr>
              <a:t>6G</a:t>
            </a:r>
            <a:r>
              <a:rPr lang="zh-CN" altLang="zh-CN" sz="2400" b="1" kern="100" dirty="0">
                <a:solidFill>
                  <a:schemeClr val="accent1">
                    <a:lumMod val="75000"/>
                  </a:schemeClr>
                </a:solidFill>
                <a:effectLst/>
                <a:ea typeface="宋体" panose="02010600030101010101" pitchFamily="2" charset="-122"/>
                <a:cs typeface="Times New Roman" panose="02020603050405020304" pitchFamily="18" charset="0"/>
              </a:rPr>
              <a:t>万物智联愿景，卫星通信从高轨、高通量卫星，转向中低轨卫星巨型星座，并将与地面网络进行深度融合。</a:t>
            </a:r>
            <a:endParaRPr kumimoji="1" lang="zh-CN" altLang="en-US" sz="2800" b="1" dirty="0">
              <a:solidFill>
                <a:schemeClr val="accent1">
                  <a:lumMod val="75000"/>
                </a:schemeClr>
              </a:solidFill>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810930E1-46E0-463D-A0F0-C00E9B777699}"/>
              </a:ext>
            </a:extLst>
          </p:cNvPr>
          <p:cNvPicPr>
            <a:picLocks noChangeAspect="1"/>
          </p:cNvPicPr>
          <p:nvPr/>
        </p:nvPicPr>
        <p:blipFill rotWithShape="1">
          <a:blip r:embed="rId6"/>
          <a:srcRect l="-630" t="11091" r="630" b="12244"/>
          <a:stretch/>
        </p:blipFill>
        <p:spPr>
          <a:xfrm>
            <a:off x="104743" y="2478381"/>
            <a:ext cx="4047454" cy="2790585"/>
          </a:xfrm>
          <a:prstGeom prst="rect">
            <a:avLst/>
          </a:prstGeom>
        </p:spPr>
      </p:pic>
      <p:sp>
        <p:nvSpPr>
          <p:cNvPr id="6" name="文本框 5">
            <a:extLst>
              <a:ext uri="{FF2B5EF4-FFF2-40B4-BE49-F238E27FC236}">
                <a16:creationId xmlns:a16="http://schemas.microsoft.com/office/drawing/2014/main" id="{FB83DEE8-A3A1-4CEE-8C7A-89B8B2DB54B8}"/>
              </a:ext>
            </a:extLst>
          </p:cNvPr>
          <p:cNvSpPr txBox="1"/>
          <p:nvPr/>
        </p:nvSpPr>
        <p:spPr>
          <a:xfrm>
            <a:off x="133400" y="5179525"/>
            <a:ext cx="4118965" cy="332720"/>
          </a:xfrm>
          <a:prstGeom prst="rect">
            <a:avLst/>
          </a:prstGeom>
          <a:noFill/>
        </p:spPr>
        <p:txBody>
          <a:bodyPr wrap="square" rtlCol="0">
            <a:spAutoFit/>
          </a:bodyPr>
          <a:lstStyle/>
          <a:p>
            <a:pPr algn="ctr">
              <a:lnSpc>
                <a:spcPct val="130000"/>
              </a:lnSpc>
            </a:pPr>
            <a:r>
              <a:rPr kumimoji="1" lang="en-US" altLang="zh-CN" sz="1400" dirty="0">
                <a:latin typeface="宋体" panose="02010600030101010101" pitchFamily="2" charset="-122"/>
                <a:ea typeface="宋体" panose="02010600030101010101" pitchFamily="2" charset="-122"/>
              </a:rPr>
              <a:t>2018-2022</a:t>
            </a:r>
            <a:r>
              <a:rPr kumimoji="1" lang="zh-CN" altLang="en-US" sz="1400" dirty="0">
                <a:latin typeface="宋体" panose="02010600030101010101" pitchFamily="2" charset="-122"/>
                <a:ea typeface="宋体" panose="02010600030101010101" pitchFamily="2" charset="-122"/>
              </a:rPr>
              <a:t>年全球各地区</a:t>
            </a:r>
            <a:r>
              <a:rPr kumimoji="1" lang="en-US" altLang="zh-CN" sz="1400" dirty="0">
                <a:latin typeface="宋体" panose="02010600030101010101" pitchFamily="2" charset="-122"/>
                <a:ea typeface="宋体" panose="02010600030101010101" pitchFamily="2" charset="-122"/>
              </a:rPr>
              <a:t>LTE/WiMAX</a:t>
            </a:r>
            <a:r>
              <a:rPr kumimoji="1" lang="zh-CN" altLang="en-US" sz="1400" dirty="0">
                <a:latin typeface="宋体" panose="02010600030101010101" pitchFamily="2" charset="-122"/>
                <a:ea typeface="宋体" panose="02010600030101010101" pitchFamily="2" charset="-122"/>
              </a:rPr>
              <a:t>移动网络覆盖率</a:t>
            </a:r>
          </a:p>
        </p:txBody>
      </p:sp>
      <p:sp>
        <p:nvSpPr>
          <p:cNvPr id="7" name="文本框 6">
            <a:extLst>
              <a:ext uri="{FF2B5EF4-FFF2-40B4-BE49-F238E27FC236}">
                <a16:creationId xmlns:a16="http://schemas.microsoft.com/office/drawing/2014/main" id="{E03CB270-FB5C-41F2-B023-0E3D712B925C}"/>
              </a:ext>
            </a:extLst>
          </p:cNvPr>
          <p:cNvSpPr txBox="1"/>
          <p:nvPr/>
        </p:nvSpPr>
        <p:spPr>
          <a:xfrm>
            <a:off x="681714" y="1999805"/>
            <a:ext cx="2893513" cy="504369"/>
          </a:xfrm>
          <a:prstGeom prst="rect">
            <a:avLst/>
          </a:prstGeom>
          <a:noFill/>
        </p:spPr>
        <p:txBody>
          <a:bodyPr wrap="square" rtlCol="0">
            <a:spAutoFit/>
          </a:bodyPr>
          <a:lstStyle/>
          <a:p>
            <a:pPr algn="ctr">
              <a:lnSpc>
                <a:spcPct val="130000"/>
              </a:lnSpc>
            </a:pPr>
            <a:r>
              <a:rPr kumimoji="1" lang="zh-CN" altLang="en-US" sz="2400" b="1" dirty="0">
                <a:solidFill>
                  <a:schemeClr val="tx2">
                    <a:lumMod val="50000"/>
                  </a:schemeClr>
                </a:solidFill>
                <a:latin typeface="宋体" panose="02010600030101010101" pitchFamily="2" charset="-122"/>
                <a:ea typeface="宋体" panose="02010600030101010101" pitchFamily="2" charset="-122"/>
              </a:rPr>
              <a:t>移动网络覆盖率</a:t>
            </a:r>
          </a:p>
        </p:txBody>
      </p:sp>
      <p:pic>
        <p:nvPicPr>
          <p:cNvPr id="1028" name="Picture 4">
            <a:extLst>
              <a:ext uri="{FF2B5EF4-FFF2-40B4-BE49-F238E27FC236}">
                <a16:creationId xmlns:a16="http://schemas.microsoft.com/office/drawing/2014/main" id="{B8A04B59-8415-463E-96F9-E9D5874153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8849" y="2504175"/>
            <a:ext cx="4326351" cy="2802742"/>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31">
            <a:extLst>
              <a:ext uri="{FF2B5EF4-FFF2-40B4-BE49-F238E27FC236}">
                <a16:creationId xmlns:a16="http://schemas.microsoft.com/office/drawing/2014/main" id="{E261D314-73E4-4662-8DCD-943189E88D1A}"/>
              </a:ext>
            </a:extLst>
          </p:cNvPr>
          <p:cNvSpPr txBox="1"/>
          <p:nvPr/>
        </p:nvSpPr>
        <p:spPr>
          <a:xfrm>
            <a:off x="4975267" y="1963188"/>
            <a:ext cx="2893513" cy="504369"/>
          </a:xfrm>
          <a:prstGeom prst="rect">
            <a:avLst/>
          </a:prstGeom>
          <a:noFill/>
        </p:spPr>
        <p:txBody>
          <a:bodyPr wrap="square" rtlCol="0">
            <a:spAutoFit/>
          </a:bodyPr>
          <a:lstStyle/>
          <a:p>
            <a:pPr algn="ctr">
              <a:lnSpc>
                <a:spcPct val="130000"/>
              </a:lnSpc>
            </a:pPr>
            <a:r>
              <a:rPr kumimoji="1" lang="zh-CN" altLang="en-US" sz="2400" b="1" dirty="0">
                <a:solidFill>
                  <a:schemeClr val="tx2">
                    <a:lumMod val="50000"/>
                  </a:schemeClr>
                </a:solidFill>
                <a:latin typeface="宋体" panose="02010600030101010101" pitchFamily="2" charset="-122"/>
                <a:ea typeface="宋体" panose="02010600030101010101" pitchFamily="2" charset="-122"/>
              </a:rPr>
              <a:t>全球连接性</a:t>
            </a:r>
          </a:p>
        </p:txBody>
      </p:sp>
      <p:sp>
        <p:nvSpPr>
          <p:cNvPr id="34" name="文本框 33">
            <a:extLst>
              <a:ext uri="{FF2B5EF4-FFF2-40B4-BE49-F238E27FC236}">
                <a16:creationId xmlns:a16="http://schemas.microsoft.com/office/drawing/2014/main" id="{808C41B6-199D-473C-A732-A055BD89DB43}"/>
              </a:ext>
            </a:extLst>
          </p:cNvPr>
          <p:cNvSpPr txBox="1"/>
          <p:nvPr/>
        </p:nvSpPr>
        <p:spPr>
          <a:xfrm>
            <a:off x="8914763" y="1963187"/>
            <a:ext cx="2893513" cy="504369"/>
          </a:xfrm>
          <a:prstGeom prst="rect">
            <a:avLst/>
          </a:prstGeom>
          <a:noFill/>
        </p:spPr>
        <p:txBody>
          <a:bodyPr wrap="square" rtlCol="0">
            <a:spAutoFit/>
          </a:bodyPr>
          <a:lstStyle/>
          <a:p>
            <a:pPr algn="ctr">
              <a:lnSpc>
                <a:spcPct val="130000"/>
              </a:lnSpc>
            </a:pPr>
            <a:r>
              <a:rPr kumimoji="1" lang="zh-CN" altLang="en-US" sz="2400" b="1" dirty="0">
                <a:solidFill>
                  <a:schemeClr val="tx2">
                    <a:lumMod val="50000"/>
                  </a:schemeClr>
                </a:solidFill>
                <a:latin typeface="宋体" panose="02010600030101010101" pitchFamily="2" charset="-122"/>
                <a:ea typeface="宋体" panose="02010600030101010101" pitchFamily="2" charset="-122"/>
              </a:rPr>
              <a:t>高质量网络服务</a:t>
            </a:r>
          </a:p>
        </p:txBody>
      </p:sp>
      <p:pic>
        <p:nvPicPr>
          <p:cNvPr id="9" name="图片 8">
            <a:extLst>
              <a:ext uri="{FF2B5EF4-FFF2-40B4-BE49-F238E27FC236}">
                <a16:creationId xmlns:a16="http://schemas.microsoft.com/office/drawing/2014/main" id="{E41D8616-3694-4606-B684-F5A0AFE97DF6}"/>
              </a:ext>
            </a:extLst>
          </p:cNvPr>
          <p:cNvPicPr>
            <a:picLocks noChangeAspect="1"/>
          </p:cNvPicPr>
          <p:nvPr/>
        </p:nvPicPr>
        <p:blipFill>
          <a:blip r:embed="rId8"/>
          <a:stretch>
            <a:fillRect/>
          </a:stretch>
        </p:blipFill>
        <p:spPr>
          <a:xfrm>
            <a:off x="8899328" y="2495292"/>
            <a:ext cx="3020442" cy="2820507"/>
          </a:xfrm>
          <a:prstGeom prst="rect">
            <a:avLst/>
          </a:prstGeom>
        </p:spPr>
      </p:pic>
      <p:sp>
        <p:nvSpPr>
          <p:cNvPr id="35" name="文本框 34">
            <a:extLst>
              <a:ext uri="{FF2B5EF4-FFF2-40B4-BE49-F238E27FC236}">
                <a16:creationId xmlns:a16="http://schemas.microsoft.com/office/drawing/2014/main" id="{BAF232A9-8E1B-4B94-9C49-C15E7E822AF7}"/>
              </a:ext>
            </a:extLst>
          </p:cNvPr>
          <p:cNvSpPr txBox="1"/>
          <p:nvPr/>
        </p:nvSpPr>
        <p:spPr>
          <a:xfrm>
            <a:off x="527532" y="5617522"/>
            <a:ext cx="11110588" cy="707886"/>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pPr algn="just"/>
            <a:r>
              <a:rPr lang="zh-CN" altLang="en-US" sz="2000" dirty="0">
                <a:solidFill>
                  <a:schemeClr val="accent1">
                    <a:lumMod val="75000"/>
                  </a:schemeClr>
                </a:solidFill>
                <a:latin typeface="宋体" panose="02010600030101010101" pitchFamily="2" charset="-122"/>
                <a:ea typeface="宋体" panose="02010600030101010101" pitchFamily="2" charset="-122"/>
              </a:rPr>
              <a:t>低轨卫星网络增强了全球连接性，低轨卫星结合移动边缘缓存可以在偏远或受灾地区实现弹性通信，并支持从物联网到灾难响应的广泛应用，使用户在任何地区都能够享受到高质量的网络服务</a:t>
            </a:r>
            <a:r>
              <a:rPr lang="zh-CN" altLang="en-US" dirty="0">
                <a:latin typeface="宋体" panose="02010600030101010101" pitchFamily="2" charset="-122"/>
                <a:ea typeface="宋体" panose="02010600030101010101" pitchFamily="2" charset="-122"/>
              </a:rPr>
              <a:t>。</a:t>
            </a:r>
          </a:p>
        </p:txBody>
      </p:sp>
      <p:sp>
        <p:nvSpPr>
          <p:cNvPr id="36" name="文本框 35">
            <a:extLst>
              <a:ext uri="{FF2B5EF4-FFF2-40B4-BE49-F238E27FC236}">
                <a16:creationId xmlns:a16="http://schemas.microsoft.com/office/drawing/2014/main" id="{B2927761-B4B5-47FB-A8DA-C55D82D98855}"/>
              </a:ext>
            </a:extLst>
          </p:cNvPr>
          <p:cNvSpPr txBox="1"/>
          <p:nvPr/>
        </p:nvSpPr>
        <p:spPr>
          <a:xfrm>
            <a:off x="1008331" y="124472"/>
            <a:ext cx="1554480" cy="46037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背景介绍</a:t>
            </a:r>
          </a:p>
        </p:txBody>
      </p:sp>
    </p:spTree>
    <p:extLst>
      <p:ext uri="{BB962C8B-B14F-4D97-AF65-F5344CB8AC3E}">
        <p14:creationId xmlns:p14="http://schemas.microsoft.com/office/powerpoint/2010/main" val="1570358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1</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591D4E94-4B8B-44B1-9A20-F70115806758}"/>
              </a:ext>
            </a:extLst>
          </p:cNvPr>
          <p:cNvSpPr txBox="1"/>
          <p:nvPr/>
        </p:nvSpPr>
        <p:spPr>
          <a:xfrm>
            <a:off x="5615697" y="2067278"/>
            <a:ext cx="5991642" cy="3944350"/>
          </a:xfrm>
          <a:prstGeom prst="rect">
            <a:avLst/>
          </a:prstGeom>
          <a:noFill/>
        </p:spPr>
        <p:txBody>
          <a:bodyPr wrap="square" rtlCol="0">
            <a:spAutoFit/>
          </a:bodyPr>
          <a:lstStyle/>
          <a:p>
            <a:pPr marL="342900" indent="-342900">
              <a:lnSpc>
                <a:spcPct val="150000"/>
              </a:lnSpc>
              <a:spcBef>
                <a:spcPts val="602"/>
              </a:spcBef>
              <a:buFont typeface="Wingdings" panose="05000000000000000000" pitchFamily="2" charset="2"/>
              <a:buChar char="n"/>
            </a:pPr>
            <a:r>
              <a:rPr lang="en-US" altLang="zh-CN" sz="2000" b="1" dirty="0">
                <a:latin typeface="宋体" panose="02010600030101010101" pitchFamily="2" charset="-122"/>
                <a:ea typeface="宋体" panose="02010600030101010101" pitchFamily="2" charset="-122"/>
                <a:cs typeface="Times New Roman" panose="02020603050405020304" pitchFamily="18" charset="0"/>
              </a:rPr>
              <a:t>LEO</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卫星网络移动边缘缓存</a:t>
            </a:r>
            <a:r>
              <a:rPr lang="en-US" altLang="zh-CN" sz="2000" b="1" dirty="0">
                <a:cs typeface="Times New Roman" panose="02020603050405020304" pitchFamily="18" charset="0"/>
              </a:rPr>
              <a:t>:</a:t>
            </a:r>
          </a:p>
          <a:p>
            <a:pPr marL="515687" lvl="1" indent="-286493">
              <a:lnSpc>
                <a:spcPct val="150000"/>
              </a:lnSpc>
              <a:spcBef>
                <a:spcPts val="602"/>
              </a:spcBef>
              <a:buClr>
                <a:schemeClr val="tx1"/>
              </a:buClr>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cs typeface="Times New Roman" panose="02020603050405020304" pitchFamily="18" charset="0"/>
              </a:rPr>
              <a:t>减少回程网络和地面网络的</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流量传输</a:t>
            </a:r>
            <a:r>
              <a:rPr lang="zh-CN" altLang="en-US" sz="2000" dirty="0">
                <a:latin typeface="宋体" panose="02010600030101010101" pitchFamily="2" charset="-122"/>
                <a:ea typeface="宋体" panose="02010600030101010101" pitchFamily="2" charset="-122"/>
                <a:cs typeface="Times New Roman" panose="02020603050405020304" pitchFamily="18" charset="0"/>
              </a:rPr>
              <a:t>。</a:t>
            </a:r>
            <a:endParaRPr lang="en-US" altLang="zh-CN" sz="2000" dirty="0">
              <a:latin typeface="宋体" panose="02010600030101010101" pitchFamily="2" charset="-122"/>
              <a:ea typeface="宋体" panose="02010600030101010101" pitchFamily="2" charset="-122"/>
              <a:cs typeface="Times New Roman" panose="02020603050405020304" pitchFamily="18" charset="0"/>
            </a:endParaRPr>
          </a:p>
          <a:p>
            <a:pPr marL="515687" lvl="1" indent="-286493">
              <a:lnSpc>
                <a:spcPct val="150000"/>
              </a:lnSpc>
              <a:spcBef>
                <a:spcPts val="602"/>
              </a:spcBef>
              <a:buClr>
                <a:schemeClr val="tx1"/>
              </a:buClr>
              <a:buFont typeface="Wingdings" panose="05000000000000000000" pitchFamily="2" charset="2"/>
              <a:buChar char="Ø"/>
            </a:pPr>
            <a:r>
              <a:rPr lang="en-US" altLang="zh-CN" sz="2000" dirty="0">
                <a:latin typeface="宋体" panose="02010600030101010101" pitchFamily="2" charset="-122"/>
                <a:ea typeface="宋体" panose="02010600030101010101" pitchFamily="2" charset="-122"/>
                <a:cs typeface="Times New Roman" panose="02020603050405020304" pitchFamily="18" charset="0"/>
              </a:rPr>
              <a:t>LEO</a:t>
            </a:r>
            <a:r>
              <a:rPr lang="zh-CN" altLang="en-US" sz="2000" dirty="0">
                <a:latin typeface="宋体" panose="02010600030101010101" pitchFamily="2" charset="-122"/>
                <a:ea typeface="宋体" panose="02010600030101010101" pitchFamily="2" charset="-122"/>
                <a:cs typeface="Times New Roman" panose="02020603050405020304" pitchFamily="18" charset="0"/>
              </a:rPr>
              <a:t>卫星相较于</a:t>
            </a:r>
            <a:r>
              <a:rPr lang="en-US" altLang="zh-CN" sz="2000" dirty="0">
                <a:latin typeface="宋体" panose="02010600030101010101" pitchFamily="2" charset="-122"/>
                <a:ea typeface="宋体" panose="02010600030101010101" pitchFamily="2" charset="-122"/>
                <a:cs typeface="Times New Roman" panose="02020603050405020304" pitchFamily="18" charset="0"/>
              </a:rPr>
              <a:t>BS</a:t>
            </a:r>
            <a:r>
              <a:rPr lang="zh-CN" altLang="en-US" sz="2000" dirty="0">
                <a:latin typeface="宋体" panose="02010600030101010101" pitchFamily="2" charset="-122"/>
                <a:ea typeface="宋体" panose="02010600030101010101" pitchFamily="2" charset="-122"/>
                <a:cs typeface="Times New Roman" panose="02020603050405020304" pitchFamily="18" charset="0"/>
              </a:rPr>
              <a:t>拥有较大的覆盖范围，热门内容缓存到单个卫星就可以支持</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多个用户同时进行内容交付</a:t>
            </a:r>
            <a:r>
              <a:rPr lang="zh-CN" altLang="en-US" sz="2000" dirty="0">
                <a:latin typeface="宋体" panose="02010600030101010101" pitchFamily="2" charset="-122"/>
                <a:ea typeface="宋体" panose="02010600030101010101" pitchFamily="2" charset="-122"/>
                <a:cs typeface="Times New Roman" panose="02020603050405020304" pitchFamily="18" charset="0"/>
              </a:rPr>
              <a:t>，从而有效</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提高缓存资源利用率</a:t>
            </a:r>
            <a:r>
              <a:rPr lang="zh-CN" altLang="en-US" sz="2000" dirty="0">
                <a:latin typeface="宋体" panose="02010600030101010101" pitchFamily="2" charset="-122"/>
                <a:ea typeface="宋体" panose="02010600030101010101" pitchFamily="2" charset="-122"/>
                <a:cs typeface="Times New Roman" panose="02020603050405020304" pitchFamily="18" charset="0"/>
              </a:rPr>
              <a:t>。</a:t>
            </a:r>
            <a:endParaRPr lang="en-US" altLang="zh-CN" sz="2000" dirty="0">
              <a:latin typeface="宋体" panose="02010600030101010101" pitchFamily="2" charset="-122"/>
              <a:ea typeface="宋体" panose="02010600030101010101" pitchFamily="2" charset="-122"/>
              <a:cs typeface="Times New Roman" panose="02020603050405020304" pitchFamily="18" charset="0"/>
            </a:endParaRPr>
          </a:p>
          <a:p>
            <a:pPr marL="515687" lvl="1" indent="-286493">
              <a:lnSpc>
                <a:spcPct val="150000"/>
              </a:lnSpc>
              <a:spcBef>
                <a:spcPts val="602"/>
              </a:spcBef>
              <a:buClr>
                <a:schemeClr val="tx1"/>
              </a:buClr>
              <a:buFont typeface="Wingdings" panose="05000000000000000000" pitchFamily="2" charset="2"/>
              <a:buChar char="Ø"/>
            </a:pPr>
            <a:r>
              <a:rPr lang="zh-CN" altLang="en-US" sz="2000" dirty="0">
                <a:latin typeface="宋体" panose="02010600030101010101" pitchFamily="2" charset="-122"/>
                <a:ea typeface="宋体" panose="02010600030101010101" pitchFamily="2" charset="-122"/>
                <a:cs typeface="Times New Roman" panose="02020603050405020304" pitchFamily="18" charset="0"/>
              </a:rPr>
              <a:t>大部分卫星覆盖的区域是海洋和人烟稀少的地方，导致</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卫星的利用率较低</a:t>
            </a:r>
            <a:r>
              <a:rPr lang="zh-CN" altLang="en-US" sz="2000" dirty="0">
                <a:latin typeface="宋体" panose="02010600030101010101" pitchFamily="2" charset="-122"/>
                <a:ea typeface="宋体" panose="02010600030101010101" pitchFamily="2" charset="-122"/>
                <a:cs typeface="Times New Roman" panose="02020603050405020304" pitchFamily="18" charset="0"/>
              </a:rPr>
              <a:t>，</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缓存资源浪费</a:t>
            </a:r>
            <a:r>
              <a:rPr lang="zh-CN" altLang="en-US" sz="2000" dirty="0">
                <a:latin typeface="宋体" panose="02010600030101010101" pitchFamily="2" charset="-122"/>
                <a:ea typeface="宋体" panose="02010600030101010101" pitchFamily="2" charset="-122"/>
                <a:cs typeface="Times New Roman" panose="02020603050405020304" pitchFamily="18" charset="0"/>
              </a:rPr>
              <a:t>，如何更充分的利用这些地方卫星的缓存资源。</a:t>
            </a:r>
            <a:endParaRPr lang="en-US" altLang="zh-CN" sz="2000" dirty="0">
              <a:latin typeface="宋体" panose="02010600030101010101" pitchFamily="2" charset="-122"/>
              <a:ea typeface="宋体" panose="02010600030101010101" pitchFamily="2" charset="-122"/>
              <a:cs typeface="Times New Roman" panose="02020603050405020304" pitchFamily="18" charset="0"/>
            </a:endParaRPr>
          </a:p>
        </p:txBody>
      </p:sp>
      <p:sp>
        <p:nvSpPr>
          <p:cNvPr id="34" name="文本框 33">
            <a:extLst>
              <a:ext uri="{FF2B5EF4-FFF2-40B4-BE49-F238E27FC236}">
                <a16:creationId xmlns:a16="http://schemas.microsoft.com/office/drawing/2014/main" id="{D24384E4-3AA2-4955-9B4A-EAA6D42FC733}"/>
              </a:ext>
            </a:extLst>
          </p:cNvPr>
          <p:cNvSpPr txBox="1"/>
          <p:nvPr/>
        </p:nvSpPr>
        <p:spPr>
          <a:xfrm>
            <a:off x="531295" y="943046"/>
            <a:ext cx="11340446" cy="1008546"/>
          </a:xfrm>
          <a:prstGeom prst="rect">
            <a:avLst/>
          </a:prstGeom>
          <a:noFill/>
        </p:spPr>
        <p:txBody>
          <a:bodyPr wrap="square">
            <a:spAutoFit/>
          </a:bodyPr>
          <a:lstStyle/>
          <a:p>
            <a:pPr marL="342900" marR="0" lvl="0" indent="-342900" algn="just" defTabSz="914400" rtl="0" eaLnBrk="1" fontAlgn="auto" latinLnBrk="0" hangingPunct="1">
              <a:lnSpc>
                <a:spcPct val="130000"/>
              </a:lnSpc>
              <a:spcBef>
                <a:spcPts val="0"/>
              </a:spcBef>
              <a:spcAft>
                <a:spcPts val="0"/>
              </a:spcAft>
              <a:buClrTx/>
              <a:buSzTx/>
              <a:buFont typeface="Wingdings" panose="05000000000000000000" pitchFamily="2" charset="2"/>
              <a:buChar char="p"/>
              <a:tabLst/>
              <a:defRPr/>
            </a:pPr>
            <a:r>
              <a:rPr kumimoji="0" lang="zh-CN" altLang="en-US" sz="2400" b="1" i="0" u="none" strike="noStrike" kern="100" cap="none" spc="0" normalizeH="0" baseline="0" noProof="0" dirty="0">
                <a:ln>
                  <a:noFill/>
                </a:ln>
                <a:solidFill>
                  <a:srgbClr val="4472C4">
                    <a:lumMod val="75000"/>
                  </a:srgbClr>
                </a:solidFill>
                <a:effectLst/>
                <a:uLnTx/>
                <a:uFillTx/>
                <a:latin typeface="等线"/>
                <a:ea typeface="宋体" panose="02010600030101010101" pitchFamily="2" charset="-122"/>
                <a:cs typeface="Times New Roman" panose="02020603050405020304" pitchFamily="18" charset="0"/>
              </a:rPr>
              <a:t>传统具备</a:t>
            </a:r>
            <a:r>
              <a:rPr kumimoji="0" lang="en-US" altLang="zh-CN" sz="2400" b="1" i="0" u="none" strike="noStrike" kern="100" cap="none" spc="0" normalizeH="0" baseline="0" noProof="0" dirty="0">
                <a:ln>
                  <a:noFill/>
                </a:ln>
                <a:solidFill>
                  <a:srgbClr val="4472C4">
                    <a:lumMod val="75000"/>
                  </a:srgbClr>
                </a:solidFill>
                <a:effectLst/>
                <a:uLnTx/>
                <a:uFillTx/>
                <a:latin typeface="等线"/>
                <a:ea typeface="宋体" panose="02010600030101010101" pitchFamily="2" charset="-122"/>
                <a:cs typeface="Times New Roman" panose="02020603050405020304" pitchFamily="18" charset="0"/>
              </a:rPr>
              <a:t>MEC</a:t>
            </a:r>
            <a:r>
              <a:rPr kumimoji="0" lang="zh-CN" altLang="en-US" sz="2400" b="1" i="0" u="none" strike="noStrike" kern="100" cap="none" spc="0" normalizeH="0" baseline="0" noProof="0" dirty="0">
                <a:ln>
                  <a:noFill/>
                </a:ln>
                <a:solidFill>
                  <a:srgbClr val="4472C4">
                    <a:lumMod val="75000"/>
                  </a:srgbClr>
                </a:solidFill>
                <a:effectLst/>
                <a:uLnTx/>
                <a:uFillTx/>
                <a:latin typeface="等线"/>
                <a:ea typeface="宋体" panose="02010600030101010101" pitchFamily="2" charset="-122"/>
                <a:cs typeface="Times New Roman" panose="02020603050405020304" pitchFamily="18" charset="0"/>
              </a:rPr>
              <a:t>的移动基站由于其覆盖范围有限，一些受欢迎的内容需要缓存在多个</a:t>
            </a:r>
            <a:r>
              <a:rPr kumimoji="0" lang="en-US" altLang="zh-CN" sz="2400" b="1" i="0" u="none" strike="noStrike" kern="100" cap="none" spc="0" normalizeH="0" baseline="0" noProof="0" dirty="0">
                <a:ln>
                  <a:noFill/>
                </a:ln>
                <a:solidFill>
                  <a:srgbClr val="4472C4">
                    <a:lumMod val="75000"/>
                  </a:srgbClr>
                </a:solidFill>
                <a:effectLst/>
                <a:uLnTx/>
                <a:uFillTx/>
                <a:latin typeface="等线"/>
                <a:ea typeface="宋体" panose="02010600030101010101" pitchFamily="2" charset="-122"/>
                <a:cs typeface="Times New Roman" panose="02020603050405020304" pitchFamily="18" charset="0"/>
              </a:rPr>
              <a:t>BS</a:t>
            </a:r>
            <a:r>
              <a:rPr kumimoji="0" lang="zh-CN" altLang="en-US" sz="2400" b="1" i="0" u="none" strike="noStrike" kern="100" cap="none" spc="0" normalizeH="0" baseline="0" noProof="0" dirty="0">
                <a:ln>
                  <a:noFill/>
                </a:ln>
                <a:solidFill>
                  <a:srgbClr val="4472C4">
                    <a:lumMod val="75000"/>
                  </a:srgbClr>
                </a:solidFill>
                <a:effectLst/>
                <a:uLnTx/>
                <a:uFillTx/>
                <a:latin typeface="等线"/>
                <a:ea typeface="宋体" panose="02010600030101010101" pitchFamily="2" charset="-122"/>
                <a:cs typeface="Times New Roman" panose="02020603050405020304" pitchFamily="18" charset="0"/>
              </a:rPr>
              <a:t>中以服务来自不同用户的请求，导致缓存资源利用率低。</a:t>
            </a:r>
            <a:endParaRPr kumimoji="1" lang="zh-CN" altLang="en-US" sz="2800" b="1" i="0" u="none" strike="noStrike" kern="1200" cap="none" spc="0" normalizeH="0" baseline="0" noProof="0" dirty="0">
              <a:ln>
                <a:noFill/>
              </a:ln>
              <a:solidFill>
                <a:srgbClr val="4472C4">
                  <a:lumMod val="75000"/>
                </a:srgbClr>
              </a:solidFill>
              <a:effectLst/>
              <a:uLnTx/>
              <a:uFillTx/>
              <a:latin typeface="宋体" panose="02010600030101010101" pitchFamily="2" charset="-122"/>
              <a:ea typeface="宋体" panose="02010600030101010101" pitchFamily="2" charset="-122"/>
              <a:cs typeface="+mn-cs"/>
            </a:endParaRPr>
          </a:p>
        </p:txBody>
      </p:sp>
      <p:pic>
        <p:nvPicPr>
          <p:cNvPr id="1026" name="Picture 2" descr="Stippled vector map of global population density. Light edition">
            <a:extLst>
              <a:ext uri="{FF2B5EF4-FFF2-40B4-BE49-F238E27FC236}">
                <a16:creationId xmlns:a16="http://schemas.microsoft.com/office/drawing/2014/main" id="{074C507B-4CA9-4E25-A1F1-928CB47FE8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516" y="3962878"/>
            <a:ext cx="4472813" cy="2164276"/>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19541685-C133-4B6A-B4C8-F2AA310D86FA}"/>
              </a:ext>
            </a:extLst>
          </p:cNvPr>
          <p:cNvSpPr txBox="1"/>
          <p:nvPr/>
        </p:nvSpPr>
        <p:spPr>
          <a:xfrm>
            <a:off x="1777865" y="6091665"/>
            <a:ext cx="2418114" cy="307777"/>
          </a:xfrm>
          <a:prstGeom prst="rect">
            <a:avLst/>
          </a:prstGeom>
          <a:noFill/>
        </p:spPr>
        <p:txBody>
          <a:bodyPr wrap="square">
            <a:spAutoFit/>
          </a:bodyPr>
          <a:lstStyle/>
          <a:p>
            <a:pPr algn="ctr"/>
            <a:r>
              <a:rPr lang="zh-CN" altLang="en-US" sz="1400" dirty="0">
                <a:latin typeface="宋体" panose="02010600030101010101" pitchFamily="2" charset="-122"/>
                <a:ea typeface="宋体" panose="02010600030101010101" pitchFamily="2" charset="-122"/>
                <a:cs typeface="Times New Roman" panose="02020603050405020304" pitchFamily="18" charset="0"/>
              </a:rPr>
              <a:t>全球人口分布密度</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17" name="文本框 16">
            <a:extLst>
              <a:ext uri="{FF2B5EF4-FFF2-40B4-BE49-F238E27FC236}">
                <a16:creationId xmlns:a16="http://schemas.microsoft.com/office/drawing/2014/main" id="{D775F8D2-C823-4C46-B6C2-A595FE8106AB}"/>
              </a:ext>
            </a:extLst>
          </p:cNvPr>
          <p:cNvSpPr txBox="1"/>
          <p:nvPr/>
        </p:nvSpPr>
        <p:spPr>
          <a:xfrm>
            <a:off x="1803640" y="3724871"/>
            <a:ext cx="2418114" cy="307777"/>
          </a:xfrm>
          <a:prstGeom prst="rect">
            <a:avLst/>
          </a:prstGeom>
          <a:noFill/>
        </p:spPr>
        <p:txBody>
          <a:bodyPr wrap="square">
            <a:spAutoFit/>
          </a:bodyPr>
          <a:lstStyle/>
          <a:p>
            <a:pPr algn="ctr"/>
            <a:r>
              <a:rPr lang="zh-CN" altLang="en-US" sz="1400" dirty="0">
                <a:latin typeface="宋体" panose="02010600030101010101" pitchFamily="2" charset="-122"/>
                <a:ea typeface="宋体" panose="02010600030101010101" pitchFamily="2" charset="-122"/>
                <a:cs typeface="Times New Roman" panose="02020603050405020304" pitchFamily="18" charset="0"/>
              </a:rPr>
              <a:t>基站与卫星覆盖范围</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p:txBody>
      </p:sp>
      <p:graphicFrame>
        <p:nvGraphicFramePr>
          <p:cNvPr id="5" name="图表 4">
            <a:extLst>
              <a:ext uri="{FF2B5EF4-FFF2-40B4-BE49-F238E27FC236}">
                <a16:creationId xmlns:a16="http://schemas.microsoft.com/office/drawing/2014/main" id="{72DC1D07-7ADC-405C-8953-807746190FEF}"/>
              </a:ext>
            </a:extLst>
          </p:cNvPr>
          <p:cNvGraphicFramePr/>
          <p:nvPr>
            <p:extLst>
              <p:ext uri="{D42A27DB-BD31-4B8C-83A1-F6EECF244321}">
                <p14:modId xmlns:p14="http://schemas.microsoft.com/office/powerpoint/2010/main" val="4001919003"/>
              </p:ext>
            </p:extLst>
          </p:nvPr>
        </p:nvGraphicFramePr>
        <p:xfrm>
          <a:off x="943204" y="1982786"/>
          <a:ext cx="4280125" cy="1761815"/>
        </p:xfrm>
        <a:graphic>
          <a:graphicData uri="http://schemas.openxmlformats.org/drawingml/2006/chart">
            <c:chart xmlns:c="http://schemas.openxmlformats.org/drawingml/2006/chart" xmlns:r="http://schemas.openxmlformats.org/officeDocument/2006/relationships" r:id="rId7"/>
          </a:graphicData>
        </a:graphic>
      </p:graphicFrame>
      <p:sp>
        <p:nvSpPr>
          <p:cNvPr id="32" name="文本框 31">
            <a:extLst>
              <a:ext uri="{FF2B5EF4-FFF2-40B4-BE49-F238E27FC236}">
                <a16:creationId xmlns:a16="http://schemas.microsoft.com/office/drawing/2014/main" id="{12554422-21C4-43DC-92AF-B085A52E6978}"/>
              </a:ext>
            </a:extLst>
          </p:cNvPr>
          <p:cNvSpPr txBox="1"/>
          <p:nvPr/>
        </p:nvSpPr>
        <p:spPr>
          <a:xfrm>
            <a:off x="1008331" y="124472"/>
            <a:ext cx="1554480" cy="46037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背景介绍</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2425" cy="46037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2</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2240280" cy="46037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主要工作介绍</a:t>
            </a:r>
          </a:p>
        </p:txBody>
      </p:sp>
      <p:sp>
        <p:nvSpPr>
          <p:cNvPr id="2" name="文本框 1">
            <a:extLst>
              <a:ext uri="{FF2B5EF4-FFF2-40B4-BE49-F238E27FC236}">
                <a16:creationId xmlns:a16="http://schemas.microsoft.com/office/drawing/2014/main" id="{17DA7E83-8EBE-49C9-8B5F-6CABFC9F6484}"/>
              </a:ext>
            </a:extLst>
          </p:cNvPr>
          <p:cNvSpPr txBox="1"/>
          <p:nvPr/>
        </p:nvSpPr>
        <p:spPr>
          <a:xfrm>
            <a:off x="351319" y="2433625"/>
            <a:ext cx="11452641" cy="3791423"/>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p"/>
            </a:pPr>
            <a:r>
              <a:rPr lang="zh-CN" altLang="en-US" sz="2000" dirty="0">
                <a:latin typeface="宋体" panose="02010600030101010101" pitchFamily="2" charset="-122"/>
                <a:ea typeface="宋体" panose="02010600030101010101" pitchFamily="2" charset="-122"/>
                <a:cs typeface="Times New Roman" panose="02020603050405020304" pitchFamily="18" charset="0"/>
              </a:rPr>
              <a:t>我们提出了一个支持</a:t>
            </a:r>
            <a:r>
              <a:rPr lang="en-US" altLang="zh-CN" sz="2000" dirty="0">
                <a:latin typeface="宋体" panose="02010600030101010101" pitchFamily="2" charset="-122"/>
                <a:ea typeface="宋体" panose="02010600030101010101" pitchFamily="2" charset="-122"/>
                <a:cs typeface="Times New Roman" panose="02020603050405020304" pitchFamily="18" charset="0"/>
              </a:rPr>
              <a:t>SDN/NFV</a:t>
            </a:r>
            <a:r>
              <a:rPr lang="zh-CN" altLang="en-US" sz="2000" dirty="0">
                <a:latin typeface="宋体" panose="02010600030101010101" pitchFamily="2" charset="-122"/>
                <a:ea typeface="宋体" panose="02010600030101010101" pitchFamily="2" charset="-122"/>
                <a:cs typeface="Times New Roman" panose="02020603050405020304" pitchFamily="18" charset="0"/>
              </a:rPr>
              <a:t>的</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三层集散式网络缓存管理架构</a:t>
            </a:r>
            <a:r>
              <a:rPr lang="zh-CN" altLang="en-US" sz="2000" dirty="0">
                <a:latin typeface="宋体" panose="02010600030101010101" pitchFamily="2" charset="-122"/>
                <a:ea typeface="宋体" panose="02010600030101010101" pitchFamily="2" charset="-122"/>
                <a:cs typeface="Times New Roman" panose="02020603050405020304" pitchFamily="18" charset="0"/>
              </a:rPr>
              <a:t>。三层卫星网络逐层管理，按需组网。其中具有</a:t>
            </a:r>
            <a:r>
              <a:rPr lang="en-US" altLang="zh-CN" sz="2000" dirty="0">
                <a:latin typeface="宋体" panose="02010600030101010101" pitchFamily="2" charset="-122"/>
                <a:ea typeface="宋体" panose="02010600030101010101" pitchFamily="2" charset="-122"/>
                <a:cs typeface="Times New Roman" panose="02020603050405020304" pitchFamily="18" charset="0"/>
              </a:rPr>
              <a:t>MEC</a:t>
            </a:r>
            <a:r>
              <a:rPr lang="zh-CN" altLang="en-US" sz="2000" dirty="0">
                <a:latin typeface="宋体" panose="02010600030101010101" pitchFamily="2" charset="-122"/>
                <a:ea typeface="宋体" panose="02010600030101010101" pitchFamily="2" charset="-122"/>
                <a:cs typeface="Times New Roman" panose="02020603050405020304" pitchFamily="18" charset="0"/>
              </a:rPr>
              <a:t>服务器的</a:t>
            </a:r>
            <a:r>
              <a:rPr lang="en-US" altLang="zh-CN" sz="2000" dirty="0">
                <a:latin typeface="宋体" panose="02010600030101010101" pitchFamily="2" charset="-122"/>
                <a:ea typeface="宋体" panose="02010600030101010101" pitchFamily="2" charset="-122"/>
                <a:cs typeface="Times New Roman" panose="02020603050405020304" pitchFamily="18" charset="0"/>
              </a:rPr>
              <a:t>LEO</a:t>
            </a:r>
            <a:r>
              <a:rPr lang="zh-CN" altLang="en-US" sz="2000" dirty="0">
                <a:latin typeface="宋体" panose="02010600030101010101" pitchFamily="2" charset="-122"/>
                <a:ea typeface="宋体" panose="02010600030101010101" pitchFamily="2" charset="-122"/>
                <a:cs typeface="Times New Roman" panose="02020603050405020304" pitchFamily="18" charset="0"/>
              </a:rPr>
              <a:t>卫星节点为地面用户提供缓存服务，根据内容需求构成多个</a:t>
            </a:r>
            <a:r>
              <a:rPr lang="en-US" altLang="zh-CN" sz="2000" dirty="0">
                <a:latin typeface="宋体" panose="02010600030101010101" pitchFamily="2" charset="-122"/>
                <a:ea typeface="宋体" panose="02010600030101010101" pitchFamily="2" charset="-122"/>
                <a:cs typeface="Times New Roman" panose="02020603050405020304" pitchFamily="18" charset="0"/>
              </a:rPr>
              <a:t>LEO</a:t>
            </a:r>
            <a:r>
              <a:rPr lang="zh-CN" altLang="en-US" sz="2000" dirty="0">
                <a:latin typeface="宋体" panose="02010600030101010101" pitchFamily="2" charset="-122"/>
                <a:ea typeface="宋体" panose="02010600030101010101" pitchFamily="2" charset="-122"/>
                <a:cs typeface="Times New Roman" panose="02020603050405020304" pitchFamily="18" charset="0"/>
              </a:rPr>
              <a:t>卫星分布式自治域。最终形成</a:t>
            </a:r>
            <a:r>
              <a:rPr lang="en-US" altLang="zh-CN" sz="2000" dirty="0">
                <a:latin typeface="宋体" panose="02010600030101010101" pitchFamily="2" charset="-122"/>
                <a:ea typeface="宋体" panose="02010600030101010101" pitchFamily="2" charset="-122"/>
                <a:cs typeface="Times New Roman" panose="02020603050405020304" pitchFamily="18" charset="0"/>
              </a:rPr>
              <a:t>DAD</a:t>
            </a:r>
            <a:r>
              <a:rPr lang="zh-CN" altLang="en-US" sz="2000" dirty="0">
                <a:latin typeface="宋体" panose="02010600030101010101" pitchFamily="2" charset="-122"/>
                <a:ea typeface="宋体" panose="02010600030101010101" pitchFamily="2" charset="-122"/>
                <a:cs typeface="Times New Roman" panose="02020603050405020304" pitchFamily="18" charset="0"/>
              </a:rPr>
              <a:t>内部集中式管理与</a:t>
            </a:r>
            <a:r>
              <a:rPr lang="en-US" altLang="zh-CN" sz="2000" dirty="0">
                <a:latin typeface="宋体" panose="02010600030101010101" pitchFamily="2" charset="-122"/>
                <a:ea typeface="宋体" panose="02010600030101010101" pitchFamily="2" charset="-122"/>
                <a:cs typeface="Times New Roman" panose="02020603050405020304" pitchFamily="18" charset="0"/>
              </a:rPr>
              <a:t>DAD</a:t>
            </a:r>
            <a:r>
              <a:rPr lang="zh-CN" altLang="en-US" sz="2000" dirty="0">
                <a:latin typeface="宋体" panose="02010600030101010101" pitchFamily="2" charset="-122"/>
                <a:ea typeface="宋体" panose="02010600030101010101" pitchFamily="2" charset="-122"/>
                <a:cs typeface="Times New Roman" panose="02020603050405020304" pitchFamily="18" charset="0"/>
              </a:rPr>
              <a:t>间分布式管理的智能服务模式。</a:t>
            </a:r>
          </a:p>
          <a:p>
            <a:pPr marL="342900" indent="-342900" algn="just">
              <a:lnSpc>
                <a:spcPct val="150000"/>
              </a:lnSpc>
              <a:buFont typeface="Wingdings" panose="05000000000000000000" pitchFamily="2" charset="2"/>
              <a:buChar char="p"/>
            </a:pPr>
            <a:r>
              <a:rPr lang="zh-CN" altLang="en-US" sz="2000" dirty="0">
                <a:latin typeface="宋体" panose="02010600030101010101" pitchFamily="2" charset="-122"/>
                <a:ea typeface="宋体" panose="02010600030101010101" pitchFamily="2" charset="-122"/>
                <a:cs typeface="Times New Roman" panose="02020603050405020304" pitchFamily="18" charset="0"/>
              </a:rPr>
              <a:t>在</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有限的</a:t>
            </a:r>
            <a:r>
              <a:rPr lang="en-US" altLang="zh-CN" sz="2000" b="1" dirty="0">
                <a:latin typeface="宋体" panose="02010600030101010101" pitchFamily="2" charset="-122"/>
                <a:ea typeface="宋体" panose="02010600030101010101" pitchFamily="2" charset="-122"/>
                <a:cs typeface="Times New Roman" panose="02020603050405020304" pitchFamily="18" charset="0"/>
              </a:rPr>
              <a:t>LEO</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卫星缓存容量和动态网络拓扑条件下</a:t>
            </a:r>
            <a:r>
              <a:rPr lang="zh-CN" altLang="en-US" sz="2000" dirty="0">
                <a:latin typeface="宋体" panose="02010600030101010101" pitchFamily="2" charset="-122"/>
                <a:ea typeface="宋体" panose="02010600030101010101" pitchFamily="2" charset="-122"/>
                <a:cs typeface="Times New Roman" panose="02020603050405020304" pitchFamily="18" charset="0"/>
              </a:rPr>
              <a:t>，我们引入了</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缓存编码</a:t>
            </a:r>
            <a:r>
              <a:rPr lang="zh-CN" altLang="en-US" sz="2000" dirty="0">
                <a:latin typeface="宋体" panose="02010600030101010101" pitchFamily="2" charset="-122"/>
                <a:ea typeface="宋体" panose="02010600030101010101" pitchFamily="2" charset="-122"/>
                <a:cs typeface="Times New Roman" panose="02020603050405020304" pitchFamily="18" charset="0"/>
              </a:rPr>
              <a:t>的概念并</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基于</a:t>
            </a:r>
            <a:r>
              <a:rPr lang="en-US" altLang="zh-CN" sz="2000" b="1" dirty="0">
                <a:latin typeface="宋体" panose="02010600030101010101" pitchFamily="2" charset="-122"/>
                <a:ea typeface="宋体" panose="02010600030101010101" pitchFamily="2" charset="-122"/>
                <a:cs typeface="Times New Roman" panose="02020603050405020304" pitchFamily="18" charset="0"/>
              </a:rPr>
              <a:t>BFS</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的方法作为效用函数来评估</a:t>
            </a:r>
            <a:r>
              <a:rPr lang="en-US" altLang="zh-CN" sz="2000" b="1" dirty="0">
                <a:latin typeface="宋体" panose="02010600030101010101" pitchFamily="2" charset="-122"/>
                <a:ea typeface="宋体" panose="02010600030101010101" pitchFamily="2" charset="-122"/>
                <a:cs typeface="Times New Roman" panose="02020603050405020304" pitchFamily="18" charset="0"/>
              </a:rPr>
              <a:t>LEO</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卫星网络中的缓存策略</a:t>
            </a:r>
            <a:r>
              <a:rPr lang="zh-CN" altLang="en-US" sz="2000" dirty="0">
                <a:latin typeface="宋体" panose="02010600030101010101" pitchFamily="2" charset="-122"/>
                <a:ea typeface="宋体" panose="02010600030101010101" pitchFamily="2" charset="-122"/>
                <a:cs typeface="Times New Roman" panose="02020603050405020304" pitchFamily="18" charset="0"/>
              </a:rPr>
              <a:t>，通过</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多跳</a:t>
            </a:r>
            <a:r>
              <a:rPr lang="en-US" altLang="zh-CN" sz="2000" b="1" dirty="0">
                <a:latin typeface="宋体" panose="02010600030101010101" pitchFamily="2" charset="-122"/>
                <a:ea typeface="宋体" panose="02010600030101010101" pitchFamily="2" charset="-122"/>
                <a:cs typeface="Times New Roman" panose="02020603050405020304" pitchFamily="18" charset="0"/>
              </a:rPr>
              <a:t>ISL</a:t>
            </a:r>
            <a:r>
              <a:rPr lang="zh-CN" altLang="en-US" sz="2000" dirty="0">
                <a:latin typeface="宋体" panose="02010600030101010101" pitchFamily="2" charset="-122"/>
                <a:ea typeface="宋体" panose="02010600030101010101" pitchFamily="2" charset="-122"/>
                <a:cs typeface="Times New Roman" panose="02020603050405020304" pitchFamily="18" charset="0"/>
              </a:rPr>
              <a:t>将内容存储到</a:t>
            </a:r>
            <a:r>
              <a:rPr lang="en-US" altLang="zh-CN" sz="2000" dirty="0">
                <a:latin typeface="宋体" panose="02010600030101010101" pitchFamily="2" charset="-122"/>
                <a:ea typeface="宋体" panose="02010600030101010101" pitchFamily="2" charset="-122"/>
                <a:cs typeface="Times New Roman" panose="02020603050405020304" pitchFamily="18" charset="0"/>
              </a:rPr>
              <a:t>LEO</a:t>
            </a:r>
            <a:r>
              <a:rPr lang="zh-CN" altLang="en-US" sz="2000" dirty="0">
                <a:latin typeface="宋体" panose="02010600030101010101" pitchFamily="2" charset="-122"/>
                <a:ea typeface="宋体" panose="02010600030101010101" pitchFamily="2" charset="-122"/>
                <a:cs typeface="Times New Roman" panose="02020603050405020304" pitchFamily="18" charset="0"/>
              </a:rPr>
              <a:t>卫星网络中，以</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最小化网络的内容缓存传输成本</a:t>
            </a:r>
            <a:r>
              <a:rPr lang="zh-CN" altLang="en-US" sz="2000" dirty="0">
                <a:latin typeface="宋体" panose="02010600030101010101" pitchFamily="2" charset="-122"/>
                <a:ea typeface="宋体" panose="02010600030101010101" pitchFamily="2" charset="-122"/>
                <a:cs typeface="Times New Roman" panose="02020603050405020304" pitchFamily="18" charset="0"/>
              </a:rPr>
              <a:t>。</a:t>
            </a:r>
          </a:p>
          <a:p>
            <a:pPr marL="342900" indent="-342900" algn="just">
              <a:lnSpc>
                <a:spcPct val="150000"/>
              </a:lnSpc>
              <a:buFont typeface="Wingdings" panose="05000000000000000000" pitchFamily="2" charset="2"/>
              <a:buChar char="p"/>
            </a:pPr>
            <a:r>
              <a:rPr lang="zh-CN" altLang="en-US" sz="2000" dirty="0">
                <a:latin typeface="宋体" panose="02010600030101010101" pitchFamily="2" charset="-122"/>
                <a:ea typeface="宋体" panose="02010600030101010101" pitchFamily="2" charset="-122"/>
                <a:cs typeface="Times New Roman" panose="02020603050405020304" pitchFamily="18" charset="0"/>
              </a:rPr>
              <a:t>提出了一种</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基于</a:t>
            </a:r>
            <a:r>
              <a:rPr lang="en-US" altLang="zh-CN" sz="2000" b="1" dirty="0">
                <a:latin typeface="宋体" panose="02010600030101010101" pitchFamily="2" charset="-122"/>
                <a:ea typeface="宋体" panose="02010600030101010101" pitchFamily="2" charset="-122"/>
                <a:cs typeface="Times New Roman" panose="02020603050405020304" pitchFamily="18" charset="0"/>
              </a:rPr>
              <a:t>GCN</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的多智能体</a:t>
            </a:r>
            <a:r>
              <a:rPr lang="en-US" altLang="zh-CN" sz="2000" b="1" dirty="0">
                <a:latin typeface="宋体" panose="02010600030101010101" pitchFamily="2" charset="-122"/>
                <a:ea typeface="宋体" panose="02010600030101010101" pitchFamily="2" charset="-122"/>
                <a:cs typeface="Times New Roman" panose="02020603050405020304" pitchFamily="18" charset="0"/>
              </a:rPr>
              <a:t>A2C</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缓存放置算法</a:t>
            </a:r>
            <a:r>
              <a:rPr lang="zh-CN" altLang="en-US" sz="2000" dirty="0">
                <a:latin typeface="宋体" panose="02010600030101010101" pitchFamily="2" charset="-122"/>
                <a:ea typeface="宋体" panose="02010600030101010101" pitchFamily="2" charset="-122"/>
                <a:cs typeface="Times New Roman" panose="02020603050405020304" pitchFamily="18" charset="0"/>
              </a:rPr>
              <a:t>来决策流行内容在非标准化和非均匀分布的内容请求下的内容放置</a:t>
            </a:r>
            <a:r>
              <a:rPr lang="zh-CN" altLang="en-US" sz="2400" dirty="0">
                <a:latin typeface="宋体" panose="02010600030101010101" pitchFamily="2" charset="-122"/>
                <a:ea typeface="宋体" panose="02010600030101010101" pitchFamily="2" charset="-122"/>
                <a:cs typeface="Times New Roman" panose="02020603050405020304" pitchFamily="18" charset="0"/>
              </a:rPr>
              <a:t>。</a:t>
            </a:r>
          </a:p>
        </p:txBody>
      </p:sp>
      <p:sp>
        <p:nvSpPr>
          <p:cNvPr id="16" name="文本框 15">
            <a:extLst>
              <a:ext uri="{FF2B5EF4-FFF2-40B4-BE49-F238E27FC236}">
                <a16:creationId xmlns:a16="http://schemas.microsoft.com/office/drawing/2014/main" id="{5AFC6A49-3F2D-4DA2-B648-85840BF4157B}"/>
              </a:ext>
            </a:extLst>
          </p:cNvPr>
          <p:cNvSpPr txBox="1"/>
          <p:nvPr/>
        </p:nvSpPr>
        <p:spPr>
          <a:xfrm>
            <a:off x="3672963" y="1453684"/>
            <a:ext cx="7617402" cy="408623"/>
          </a:xfrm>
          <a:prstGeom prst="roundRect">
            <a:avLst/>
          </a:prstGeom>
          <a:solidFill>
            <a:schemeClr val="accent1">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latin typeface="宋体" panose="02010600030101010101" pitchFamily="2" charset="-122"/>
                <a:ea typeface="宋体" panose="02010600030101010101" pitchFamily="2" charset="-122"/>
                <a:cs typeface="Times New Roman" panose="02020603050405020304" pitchFamily="18" charset="0"/>
              </a:rPr>
              <a:t>LEO</a:t>
            </a:r>
            <a:r>
              <a:rPr lang="zh-CN" altLang="en-US" sz="1800" dirty="0">
                <a:latin typeface="宋体" panose="02010600030101010101" pitchFamily="2" charset="-122"/>
                <a:ea typeface="宋体" panose="02010600030101010101" pitchFamily="2" charset="-122"/>
                <a:cs typeface="Times New Roman" panose="02020603050405020304" pitchFamily="18" charset="0"/>
              </a:rPr>
              <a:t>卫星的</a:t>
            </a:r>
            <a:r>
              <a:rPr lang="zh-CN" altLang="en-US" sz="1800" b="1" dirty="0">
                <a:latin typeface="宋体" panose="02010600030101010101" pitchFamily="2" charset="-122"/>
                <a:ea typeface="宋体" panose="02010600030101010101" pitchFamily="2" charset="-122"/>
                <a:cs typeface="Times New Roman" panose="02020603050405020304" pitchFamily="18" charset="0"/>
              </a:rPr>
              <a:t>缓存能力有限</a:t>
            </a:r>
            <a:r>
              <a:rPr lang="en-US" altLang="zh-CN" sz="1800" dirty="0">
                <a:latin typeface="宋体" panose="02010600030101010101" pitchFamily="2" charset="-122"/>
                <a:ea typeface="宋体" panose="02010600030101010101" pitchFamily="2" charset="-122"/>
                <a:cs typeface="Times New Roman" panose="02020603050405020304" pitchFamily="18" charset="0"/>
              </a:rPr>
              <a:t>,</a:t>
            </a:r>
            <a:r>
              <a:rPr lang="zh-CN" altLang="en-US" sz="1800" dirty="0">
                <a:latin typeface="宋体" panose="02010600030101010101" pitchFamily="2" charset="-122"/>
                <a:ea typeface="宋体" panose="02010600030101010101" pitchFamily="2" charset="-122"/>
                <a:cs typeface="Times New Roman" panose="02020603050405020304" pitchFamily="18" charset="0"/>
              </a:rPr>
              <a:t>无法将服务区域的内容全部缓存到接入卫星。</a:t>
            </a:r>
            <a:endParaRPr lang="en-US" altLang="zh-CN" sz="1800" dirty="0">
              <a:latin typeface="宋体" panose="02010600030101010101" pitchFamily="2" charset="-122"/>
              <a:ea typeface="宋体" panose="02010600030101010101" pitchFamily="2" charset="-122"/>
              <a:cs typeface="Times New Roman" panose="02020603050405020304" pitchFamily="18" charset="0"/>
            </a:endParaRPr>
          </a:p>
        </p:txBody>
      </p:sp>
      <p:sp>
        <p:nvSpPr>
          <p:cNvPr id="18" name="文本框 17">
            <a:extLst>
              <a:ext uri="{FF2B5EF4-FFF2-40B4-BE49-F238E27FC236}">
                <a16:creationId xmlns:a16="http://schemas.microsoft.com/office/drawing/2014/main" id="{698BDF48-2F23-4D57-8C86-AF737BFCF06B}"/>
              </a:ext>
            </a:extLst>
          </p:cNvPr>
          <p:cNvSpPr txBox="1"/>
          <p:nvPr/>
        </p:nvSpPr>
        <p:spPr>
          <a:xfrm>
            <a:off x="3672963" y="1008000"/>
            <a:ext cx="7617401" cy="408623"/>
          </a:xfrm>
          <a:prstGeom prst="roundRect">
            <a:avLst/>
          </a:prstGeom>
          <a:solidFill>
            <a:schemeClr val="accent1">
              <a:lumMod val="40000"/>
              <a:lumOff val="60000"/>
            </a:schemeClr>
          </a:solidFill>
        </p:spPr>
        <p:txBody>
          <a:bodyPr wrap="square">
            <a:spAutoFit/>
          </a:bodyPr>
          <a:lstStyle/>
          <a:p>
            <a:pPr>
              <a:defRPr/>
            </a:pPr>
            <a:r>
              <a:rPr lang="zh-CN" altLang="en-US" dirty="0">
                <a:latin typeface="宋体" panose="02010600030101010101" pitchFamily="2" charset="-122"/>
                <a:ea typeface="宋体" panose="02010600030101010101" pitchFamily="2" charset="-122"/>
                <a:cs typeface="Times New Roman" panose="02020603050405020304" pitchFamily="18" charset="0"/>
              </a:rPr>
              <a:t>传统</a:t>
            </a:r>
            <a:r>
              <a:rPr lang="zh-CN" altLang="en-US" b="1" dirty="0">
                <a:latin typeface="宋体" panose="02010600030101010101" pitchFamily="2" charset="-122"/>
                <a:ea typeface="宋体" panose="02010600030101010101" pitchFamily="2" charset="-122"/>
                <a:cs typeface="Times New Roman" panose="02020603050405020304" pitchFamily="18" charset="0"/>
              </a:rPr>
              <a:t>集中式架构</a:t>
            </a:r>
            <a:r>
              <a:rPr lang="zh-CN" altLang="en-US" dirty="0">
                <a:latin typeface="宋体" panose="02010600030101010101" pitchFamily="2" charset="-122"/>
                <a:ea typeface="宋体" panose="02010600030101010101" pitchFamily="2" charset="-122"/>
                <a:cs typeface="Times New Roman" panose="02020603050405020304" pitchFamily="18" charset="0"/>
              </a:rPr>
              <a:t>无法应对未来万</a:t>
            </a:r>
            <a:r>
              <a:rPr lang="en-US" altLang="zh-CN" dirty="0">
                <a:latin typeface="宋体" panose="02010600030101010101" pitchFamily="2" charset="-122"/>
                <a:ea typeface="宋体" panose="02010600030101010101" pitchFamily="2" charset="-122"/>
                <a:cs typeface="Times New Roman" panose="02020603050405020304" pitchFamily="18" charset="0"/>
              </a:rPr>
              <a:t>+</a:t>
            </a:r>
            <a:r>
              <a:rPr lang="zh-CN" altLang="en-US" dirty="0">
                <a:latin typeface="宋体" panose="02010600030101010101" pitchFamily="2" charset="-122"/>
                <a:ea typeface="宋体" panose="02010600030101010101" pitchFamily="2" charset="-122"/>
                <a:cs typeface="Times New Roman" panose="02020603050405020304" pitchFamily="18" charset="0"/>
              </a:rPr>
              <a:t>级巨型星座管控。</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p:txBody>
      </p:sp>
      <p:sp>
        <p:nvSpPr>
          <p:cNvPr id="19" name="文本框 18">
            <a:extLst>
              <a:ext uri="{FF2B5EF4-FFF2-40B4-BE49-F238E27FC236}">
                <a16:creationId xmlns:a16="http://schemas.microsoft.com/office/drawing/2014/main" id="{93898CE0-0167-4D23-8D65-CC49EFEEA21A}"/>
              </a:ext>
            </a:extLst>
          </p:cNvPr>
          <p:cNvSpPr txBox="1"/>
          <p:nvPr/>
        </p:nvSpPr>
        <p:spPr>
          <a:xfrm>
            <a:off x="3672963" y="1953530"/>
            <a:ext cx="7617402" cy="408623"/>
          </a:xfrm>
          <a:prstGeom prst="roundRect">
            <a:avLst/>
          </a:prstGeom>
          <a:solidFill>
            <a:schemeClr val="accent1">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宋体" panose="02010600030101010101" pitchFamily="2" charset="-122"/>
                <a:ea typeface="宋体" panose="02010600030101010101" pitchFamily="2" charset="-122"/>
                <a:cs typeface="Times New Roman" panose="02020603050405020304" pitchFamily="18" charset="0"/>
              </a:rPr>
              <a:t>LEO</a:t>
            </a:r>
            <a:r>
              <a:rPr lang="zh-CN" altLang="en-US" dirty="0">
                <a:latin typeface="宋体" panose="02010600030101010101" pitchFamily="2" charset="-122"/>
                <a:ea typeface="宋体" panose="02010600030101010101" pitchFamily="2" charset="-122"/>
                <a:cs typeface="Times New Roman" panose="02020603050405020304" pitchFamily="18" charset="0"/>
              </a:rPr>
              <a:t>卫星</a:t>
            </a:r>
            <a:r>
              <a:rPr lang="zh-CN" altLang="en-US" b="1" dirty="0">
                <a:latin typeface="宋体" panose="02010600030101010101" pitchFamily="2" charset="-122"/>
                <a:ea typeface="宋体" panose="02010600030101010101" pitchFamily="2" charset="-122"/>
                <a:cs typeface="Times New Roman" panose="02020603050405020304" pitchFamily="18" charset="0"/>
              </a:rPr>
              <a:t>网络拓扑结构</a:t>
            </a:r>
            <a:r>
              <a:rPr lang="zh-CN" altLang="en-US" dirty="0">
                <a:latin typeface="宋体" panose="02010600030101010101" pitchFamily="2" charset="-122"/>
                <a:ea typeface="宋体" panose="02010600030101010101" pitchFamily="2" charset="-122"/>
                <a:cs typeface="Times New Roman" panose="02020603050405020304" pitchFamily="18" charset="0"/>
              </a:rPr>
              <a:t>和</a:t>
            </a:r>
            <a:r>
              <a:rPr lang="zh-CN" altLang="en-US" b="1" dirty="0">
                <a:latin typeface="宋体" panose="02010600030101010101" pitchFamily="2" charset="-122"/>
                <a:ea typeface="宋体" panose="02010600030101010101" pitchFamily="2" charset="-122"/>
                <a:cs typeface="Times New Roman" panose="02020603050405020304" pitchFamily="18" charset="0"/>
              </a:rPr>
              <a:t>节点位置</a:t>
            </a:r>
            <a:r>
              <a:rPr lang="zh-CN" altLang="en-US" dirty="0">
                <a:latin typeface="宋体" panose="02010600030101010101" pitchFamily="2" charset="-122"/>
                <a:ea typeface="宋体" panose="02010600030101010101" pitchFamily="2" charset="-122"/>
                <a:cs typeface="Times New Roman" panose="02020603050405020304" pitchFamily="18" charset="0"/>
              </a:rPr>
              <a:t>的内在</a:t>
            </a:r>
            <a:r>
              <a:rPr lang="zh-CN" altLang="en-US" b="1" dirty="0">
                <a:latin typeface="宋体" panose="02010600030101010101" pitchFamily="2" charset="-122"/>
                <a:ea typeface="宋体" panose="02010600030101010101" pitchFamily="2" charset="-122"/>
                <a:cs typeface="Times New Roman" panose="02020603050405020304" pitchFamily="18" charset="0"/>
              </a:rPr>
              <a:t>动态性</a:t>
            </a:r>
            <a:r>
              <a:rPr lang="zh-CN" altLang="en-US" dirty="0">
                <a:latin typeface="宋体" panose="02010600030101010101" pitchFamily="2" charset="-122"/>
                <a:ea typeface="宋体" panose="02010600030101010101" pitchFamily="2" charset="-122"/>
                <a:cs typeface="Times New Roman" panose="02020603050405020304" pitchFamily="18" charset="0"/>
              </a:rPr>
              <a:t>导致内容重复上传。</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p:txBody>
      </p:sp>
      <p:sp>
        <p:nvSpPr>
          <p:cNvPr id="20" name="文本框 19">
            <a:extLst>
              <a:ext uri="{FF2B5EF4-FFF2-40B4-BE49-F238E27FC236}">
                <a16:creationId xmlns:a16="http://schemas.microsoft.com/office/drawing/2014/main" id="{BB1E777F-35F6-4092-B6A3-A9C4CE6B0DCF}"/>
              </a:ext>
            </a:extLst>
          </p:cNvPr>
          <p:cNvSpPr txBox="1"/>
          <p:nvPr/>
        </p:nvSpPr>
        <p:spPr>
          <a:xfrm>
            <a:off x="1008331" y="1469743"/>
            <a:ext cx="1196493" cy="510778"/>
          </a:xfrm>
          <a:prstGeom prst="roundRect">
            <a:avLst/>
          </a:prstGeom>
          <a:solidFill>
            <a:schemeClr val="accent1">
              <a:lumMod val="60000"/>
              <a:lumOff val="4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b="1" dirty="0">
                <a:latin typeface="宋体" panose="02010600030101010101" pitchFamily="2" charset="-122"/>
                <a:ea typeface="宋体" panose="02010600030101010101" pitchFamily="2" charset="-122"/>
                <a:cs typeface="Times New Roman" panose="02020603050405020304" pitchFamily="18" charset="0"/>
              </a:rPr>
              <a:t>挑战</a:t>
            </a:r>
            <a:endParaRPr lang="en-US" altLang="zh-CN" sz="2400" b="1" dirty="0">
              <a:latin typeface="宋体" panose="02010600030101010101" pitchFamily="2" charset="-122"/>
              <a:ea typeface="宋体" panose="02010600030101010101" pitchFamily="2" charset="-122"/>
              <a:cs typeface="Times New Roman" panose="02020603050405020304" pitchFamily="18" charset="0"/>
            </a:endParaRPr>
          </a:p>
        </p:txBody>
      </p:sp>
      <p:sp>
        <p:nvSpPr>
          <p:cNvPr id="10" name="箭头: 燕尾形 9">
            <a:extLst>
              <a:ext uri="{FF2B5EF4-FFF2-40B4-BE49-F238E27FC236}">
                <a16:creationId xmlns:a16="http://schemas.microsoft.com/office/drawing/2014/main" id="{368BC15E-CC5A-4DA0-8F33-00F17869FC0C}"/>
              </a:ext>
            </a:extLst>
          </p:cNvPr>
          <p:cNvSpPr/>
          <p:nvPr/>
        </p:nvSpPr>
        <p:spPr>
          <a:xfrm>
            <a:off x="2445265" y="1507908"/>
            <a:ext cx="1038707" cy="430717"/>
          </a:xfrm>
          <a:prstGeom prst="notched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2425" cy="46037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3</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1554480" cy="46037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系统模型</a:t>
            </a:r>
          </a:p>
        </p:txBody>
      </p:sp>
      <p:sp>
        <p:nvSpPr>
          <p:cNvPr id="35" name="文本框 34">
            <a:extLst>
              <a:ext uri="{FF2B5EF4-FFF2-40B4-BE49-F238E27FC236}">
                <a16:creationId xmlns:a16="http://schemas.microsoft.com/office/drawing/2014/main" id="{05897D5B-E28C-40D2-8D1E-832AED6B785F}"/>
              </a:ext>
            </a:extLst>
          </p:cNvPr>
          <p:cNvSpPr txBox="1"/>
          <p:nvPr/>
        </p:nvSpPr>
        <p:spPr>
          <a:xfrm>
            <a:off x="486083" y="837744"/>
            <a:ext cx="2859460" cy="431785"/>
          </a:xfrm>
          <a:prstGeom prst="rect">
            <a:avLst/>
          </a:prstGeom>
          <a:noFill/>
        </p:spPr>
        <p:txBody>
          <a:bodyPr wrap="square">
            <a:spAutoFit/>
          </a:bodyPr>
          <a:lstStyle/>
          <a:p>
            <a:r>
              <a:rPr lang="en-US" altLang="zh-CN" sz="2206" b="1" dirty="0">
                <a:cs typeface="Times New Roman" panose="02020603050405020304" pitchFamily="18" charset="0"/>
              </a:rPr>
              <a:t>A. Network Model:</a:t>
            </a:r>
          </a:p>
        </p:txBody>
      </p:sp>
      <mc:AlternateContent xmlns:mc="http://schemas.openxmlformats.org/markup-compatibility/2006">
        <mc:Choice xmlns:a14="http://schemas.microsoft.com/office/drawing/2010/main" Requires="a14">
          <p:sp>
            <p:nvSpPr>
              <p:cNvPr id="37" name="文本框 36">
                <a:extLst>
                  <a:ext uri="{FF2B5EF4-FFF2-40B4-BE49-F238E27FC236}">
                    <a16:creationId xmlns:a16="http://schemas.microsoft.com/office/drawing/2014/main" id="{821DB3E7-7EE6-47EB-88E3-BAC3C09A608F}"/>
                  </a:ext>
                </a:extLst>
              </p:cNvPr>
              <p:cNvSpPr txBox="1"/>
              <p:nvPr/>
            </p:nvSpPr>
            <p:spPr>
              <a:xfrm>
                <a:off x="6594335" y="1076338"/>
                <a:ext cx="5525486" cy="5079917"/>
              </a:xfrm>
              <a:prstGeom prst="rect">
                <a:avLst/>
              </a:prstGeom>
              <a:noFill/>
            </p:spPr>
            <p:txBody>
              <a:bodyPr wrap="square" rtlCol="0">
                <a:spAutoFit/>
              </a:bodyPr>
              <a:lstStyle/>
              <a:p>
                <a:pPr>
                  <a:spcBef>
                    <a:spcPts val="602"/>
                  </a:spcBef>
                </a:pPr>
                <a:r>
                  <a:rPr lang="en-US" altLang="zh-CN" sz="2005" b="1" dirty="0">
                    <a:cs typeface="Times New Roman" panose="02020603050405020304" pitchFamily="18" charset="0"/>
                  </a:rPr>
                  <a:t>System settings:</a:t>
                </a:r>
                <a:endParaRPr lang="en-US" altLang="zh-CN" sz="2005" dirty="0">
                  <a:cs typeface="Times New Roman" panose="02020603050405020304" pitchFamily="18" charset="0"/>
                </a:endParaRPr>
              </a:p>
              <a:p>
                <a:pPr marL="229194" indent="-229194">
                  <a:lnSpc>
                    <a:spcPct val="150000"/>
                  </a:lnSpc>
                  <a:spcBef>
                    <a:spcPts val="602"/>
                  </a:spcBef>
                  <a:buFont typeface="Wingdings" panose="05000000000000000000" pitchFamily="2" charset="2"/>
                  <a:buChar char="n"/>
                </a:pPr>
                <a:r>
                  <a:rPr lang="zh-CN" altLang="en-US" sz="2005" dirty="0">
                    <a:latin typeface="宋体" panose="02010600030101010101" pitchFamily="2" charset="-122"/>
                    <a:ea typeface="宋体" panose="02010600030101010101" pitchFamily="2" charset="-122"/>
                    <a:cs typeface="Times New Roman" panose="02020603050405020304" pitchFamily="18" charset="0"/>
                  </a:rPr>
                  <a:t>类似于</a:t>
                </a:r>
                <a:r>
                  <a:rPr lang="en-US" altLang="zh-CN" sz="2005" b="1" dirty="0">
                    <a:latin typeface="宋体" panose="02010600030101010101" pitchFamily="2" charset="-122"/>
                    <a:ea typeface="宋体" panose="02010600030101010101" pitchFamily="2" charset="-122"/>
                    <a:cs typeface="Times New Roman" panose="02020603050405020304" pitchFamily="18" charset="0"/>
                  </a:rPr>
                  <a:t>walker star</a:t>
                </a:r>
                <a:r>
                  <a:rPr lang="zh-CN" altLang="en-US" sz="2005" b="1" dirty="0">
                    <a:latin typeface="宋体" panose="02010600030101010101" pitchFamily="2" charset="-122"/>
                    <a:ea typeface="宋体" panose="02010600030101010101" pitchFamily="2" charset="-122"/>
                    <a:cs typeface="Times New Roman" panose="02020603050405020304" pitchFamily="18" charset="0"/>
                  </a:rPr>
                  <a:t>近地轨道卫星星座</a:t>
                </a:r>
                <a:r>
                  <a:rPr lang="zh-CN" altLang="en-US" sz="2005" dirty="0">
                    <a:latin typeface="宋体" panose="02010600030101010101" pitchFamily="2" charset="-122"/>
                    <a:ea typeface="宋体" panose="02010600030101010101" pitchFamily="2" charset="-122"/>
                    <a:cs typeface="Times New Roman" panose="02020603050405020304" pitchFamily="18" charset="0"/>
                  </a:rPr>
                  <a:t>，由</a:t>
                </a:r>
                <a14:m>
                  <m:oMath xmlns:m="http://schemas.openxmlformats.org/officeDocument/2006/math">
                    <m:r>
                      <a:rPr lang="en-US" altLang="zh-CN" sz="2005" b="1" i="1" dirty="0" smtClean="0">
                        <a:solidFill>
                          <a:schemeClr val="tx1"/>
                        </a:solidFill>
                        <a:latin typeface="Cambria Math" panose="02040503050406030204" pitchFamily="18" charset="0"/>
                        <a:cs typeface="Times New Roman" panose="02020603050405020304" pitchFamily="18" charset="0"/>
                      </a:rPr>
                      <m:t>𝐐</m:t>
                    </m:r>
                    <m:r>
                      <a:rPr lang="en-US" altLang="zh-CN" sz="2005" b="1" i="1" dirty="0">
                        <a:solidFill>
                          <a:schemeClr val="tx1"/>
                        </a:solidFill>
                        <a:latin typeface="Cambria Math" panose="02040503050406030204" pitchFamily="18" charset="0"/>
                        <a:cs typeface="Times New Roman" panose="02020603050405020304" pitchFamily="18" charset="0"/>
                      </a:rPr>
                      <m:t>=</m:t>
                    </m:r>
                    <m:r>
                      <a:rPr lang="en-US" altLang="zh-CN" sz="2005" b="1" i="1" dirty="0">
                        <a:solidFill>
                          <a:schemeClr val="tx1"/>
                        </a:solidFill>
                        <a:latin typeface="Cambria Math" panose="02040503050406030204" pitchFamily="18" charset="0"/>
                        <a:cs typeface="Times New Roman" panose="02020603050405020304" pitchFamily="18" charset="0"/>
                      </a:rPr>
                      <m:t>𝑴</m:t>
                    </m:r>
                    <m:r>
                      <a:rPr lang="en-US" altLang="zh-CN" sz="2005"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005"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𝑲</m:t>
                    </m:r>
                    <m:r>
                      <a:rPr lang="zh-CN" altLang="en-US" sz="2005" b="1"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个均匀分布的卫星组成</m:t>
                    </m:r>
                  </m:oMath>
                </a14:m>
                <a:r>
                  <a:rPr lang="zh-CN" altLang="en-US" sz="2005" i="1" dirty="0">
                    <a:latin typeface="宋体" panose="02010600030101010101" pitchFamily="2" charset="-122"/>
                    <a:ea typeface="宋体" panose="02010600030101010101" pitchFamily="2" charset="-122"/>
                    <a:cs typeface="Times New Roman" panose="02020603050405020304" pitchFamily="18" charset="0"/>
                  </a:rPr>
                  <a:t>。</a:t>
                </a:r>
                <a:endParaRPr lang="en-US" altLang="zh-CN" sz="2005" b="1" i="1" dirty="0">
                  <a:solidFill>
                    <a:schemeClr val="tx1"/>
                  </a:solidFill>
                  <a:latin typeface="宋体" panose="02010600030101010101" pitchFamily="2" charset="-122"/>
                  <a:ea typeface="宋体" panose="02010600030101010101" pitchFamily="2" charset="-122"/>
                </a:endParaRPr>
              </a:p>
              <a:p>
                <a:pPr marL="229194" indent="-229194">
                  <a:lnSpc>
                    <a:spcPct val="150000"/>
                  </a:lnSpc>
                  <a:spcBef>
                    <a:spcPts val="602"/>
                  </a:spcBef>
                  <a:buFont typeface="Wingdings" panose="05000000000000000000" pitchFamily="2" charset="2"/>
                  <a:buChar char="n"/>
                </a:pPr>
                <a14:m>
                  <m:oMath xmlns:m="http://schemas.openxmlformats.org/officeDocument/2006/math">
                    <m:r>
                      <a:rPr lang="en-US" altLang="zh-CN" sz="2005" b="0" i="1" dirty="0" smtClean="0">
                        <a:solidFill>
                          <a:schemeClr val="tx1"/>
                        </a:solidFill>
                        <a:latin typeface="Cambria Math" panose="02040503050406030204" pitchFamily="18" charset="0"/>
                      </a:rPr>
                      <m:t>𝐺</m:t>
                    </m:r>
                    <m:r>
                      <a:rPr lang="en-US" altLang="zh-CN" sz="2005" b="0" i="1" dirty="0" smtClean="0">
                        <a:solidFill>
                          <a:schemeClr val="tx1"/>
                        </a:solidFill>
                        <a:latin typeface="Cambria Math" panose="02040503050406030204" pitchFamily="18" charset="0"/>
                      </a:rPr>
                      <m:t> = (</m:t>
                    </m:r>
                    <m:r>
                      <a:rPr lang="en-US" altLang="zh-CN" sz="2005" b="0" i="1">
                        <a:solidFill>
                          <a:schemeClr val="tx1"/>
                        </a:solidFill>
                        <a:latin typeface="Cambria Math" panose="02040503050406030204" pitchFamily="18" charset="0"/>
                      </a:rPr>
                      <m:t>𝒬</m:t>
                    </m:r>
                    <m:r>
                      <a:rPr lang="en-US" altLang="zh-CN" sz="2005" b="0" i="1" dirty="0">
                        <a:solidFill>
                          <a:schemeClr val="tx1"/>
                        </a:solidFill>
                        <a:latin typeface="Cambria Math" panose="02040503050406030204" pitchFamily="18" charset="0"/>
                      </a:rPr>
                      <m:t>,</m:t>
                    </m:r>
                    <m:r>
                      <a:rPr lang="en-US" altLang="zh-CN" sz="2005" b="0" i="1">
                        <a:solidFill>
                          <a:schemeClr val="tx1"/>
                        </a:solidFill>
                        <a:latin typeface="Cambria Math" panose="02040503050406030204" pitchFamily="18" charset="0"/>
                      </a:rPr>
                      <m:t>ℰ</m:t>
                    </m:r>
                    <m:r>
                      <a:rPr lang="en-US" altLang="zh-CN" sz="2005" b="0" i="1" dirty="0">
                        <a:solidFill>
                          <a:schemeClr val="tx1"/>
                        </a:solidFill>
                        <a:latin typeface="Cambria Math" panose="02040503050406030204" pitchFamily="18" charset="0"/>
                      </a:rPr>
                      <m:t>)</m:t>
                    </m:r>
                    <m:r>
                      <a:rPr lang="en-US" altLang="zh-CN" sz="2005" b="0" i="1" dirty="0">
                        <a:solidFill>
                          <a:schemeClr val="tx1"/>
                        </a:solidFill>
                        <a:latin typeface="Cambria Math" panose="02040503050406030204" pitchFamily="18" charset="0"/>
                        <a:cs typeface="Times New Roman" panose="02020603050405020304" pitchFamily="18" charset="0"/>
                      </a:rPr>
                      <m:t> </m:t>
                    </m:r>
                  </m:oMath>
                </a14:m>
                <a:r>
                  <a:rPr lang="zh-CN" altLang="en-US" sz="2005" dirty="0">
                    <a:latin typeface="宋体" panose="02010600030101010101" pitchFamily="2" charset="-122"/>
                    <a:ea typeface="宋体" panose="02010600030101010101" pitchFamily="2" charset="-122"/>
                    <a:cs typeface="Times New Roman" panose="02020603050405020304" pitchFamily="18" charset="0"/>
                  </a:rPr>
                  <a:t>表示</a:t>
                </a:r>
                <a:r>
                  <a:rPr lang="en-US" altLang="zh-CN" sz="2005" b="1" dirty="0">
                    <a:latin typeface="宋体" panose="02010600030101010101" pitchFamily="2" charset="-122"/>
                    <a:ea typeface="宋体" panose="02010600030101010101" pitchFamily="2" charset="-122"/>
                    <a:cs typeface="Times New Roman" panose="02020603050405020304" pitchFamily="18" charset="0"/>
                  </a:rPr>
                  <a:t>LEO</a:t>
                </a:r>
                <a:r>
                  <a:rPr lang="zh-CN" altLang="en-US" sz="2005" b="1" dirty="0">
                    <a:latin typeface="宋体" panose="02010600030101010101" pitchFamily="2" charset="-122"/>
                    <a:ea typeface="宋体" panose="02010600030101010101" pitchFamily="2" charset="-122"/>
                    <a:cs typeface="Times New Roman" panose="02020603050405020304" pitchFamily="18" charset="0"/>
                  </a:rPr>
                  <a:t>卫星节点</a:t>
                </a:r>
                <a:r>
                  <a:rPr lang="zh-CN" altLang="en-US" sz="2005" dirty="0">
                    <a:latin typeface="宋体" panose="02010600030101010101" pitchFamily="2" charset="-122"/>
                    <a:ea typeface="宋体" panose="02010600030101010101" pitchFamily="2" charset="-122"/>
                    <a:cs typeface="Times New Roman" panose="02020603050405020304" pitchFamily="18" charset="0"/>
                  </a:rPr>
                  <a:t>和</a:t>
                </a:r>
                <a:r>
                  <a:rPr lang="en-US" altLang="zh-CN" sz="2005" dirty="0">
                    <a:latin typeface="宋体" panose="02010600030101010101" pitchFamily="2" charset="-122"/>
                    <a:ea typeface="宋体" panose="02010600030101010101" pitchFamily="2" charset="-122"/>
                    <a:cs typeface="Times New Roman" panose="02020603050405020304" pitchFamily="18" charset="0"/>
                  </a:rPr>
                  <a:t>LEO</a:t>
                </a:r>
                <a:r>
                  <a:rPr lang="zh-CN" altLang="en-US" sz="2005" dirty="0">
                    <a:latin typeface="宋体" panose="02010600030101010101" pitchFamily="2" charset="-122"/>
                    <a:ea typeface="宋体" panose="02010600030101010101" pitchFamily="2" charset="-122"/>
                    <a:cs typeface="Times New Roman" panose="02020603050405020304" pitchFamily="18" charset="0"/>
                  </a:rPr>
                  <a:t>卫星间的</a:t>
                </a:r>
                <a:r>
                  <a:rPr lang="zh-CN" altLang="en-US" sz="2005" b="1" dirty="0">
                    <a:latin typeface="宋体" panose="02010600030101010101" pitchFamily="2" charset="-122"/>
                    <a:ea typeface="宋体" panose="02010600030101010101" pitchFamily="2" charset="-122"/>
                    <a:cs typeface="Times New Roman" panose="02020603050405020304" pitchFamily="18" charset="0"/>
                  </a:rPr>
                  <a:t>星间链路（</a:t>
                </a:r>
                <a:r>
                  <a:rPr lang="en-US" altLang="zh-CN" sz="2005" b="1" dirty="0">
                    <a:latin typeface="宋体" panose="02010600030101010101" pitchFamily="2" charset="-122"/>
                    <a:ea typeface="宋体" panose="02010600030101010101" pitchFamily="2" charset="-122"/>
                    <a:cs typeface="Times New Roman" panose="02020603050405020304" pitchFamily="18" charset="0"/>
                  </a:rPr>
                  <a:t>ISL</a:t>
                </a:r>
                <a:r>
                  <a:rPr lang="zh-CN" altLang="en-US" sz="2005" b="1" dirty="0">
                    <a:latin typeface="宋体" panose="02010600030101010101" pitchFamily="2" charset="-122"/>
                    <a:ea typeface="宋体" panose="02010600030101010101" pitchFamily="2" charset="-122"/>
                    <a:cs typeface="Times New Roman" panose="02020603050405020304" pitchFamily="18" charset="0"/>
                  </a:rPr>
                  <a:t>）</a:t>
                </a:r>
                <a:r>
                  <a:rPr lang="zh-CN" altLang="en-US" sz="2005" dirty="0">
                    <a:latin typeface="宋体" panose="02010600030101010101" pitchFamily="2" charset="-122"/>
                    <a:ea typeface="宋体" panose="02010600030101010101" pitchFamily="2" charset="-122"/>
                    <a:cs typeface="Times New Roman" panose="02020603050405020304" pitchFamily="18" charset="0"/>
                  </a:rPr>
                  <a:t>。</a:t>
                </a:r>
                <a:endParaRPr lang="en-US" altLang="zh-CN" sz="2005" dirty="0">
                  <a:latin typeface="宋体" panose="02010600030101010101" pitchFamily="2" charset="-122"/>
                  <a:ea typeface="宋体" panose="02010600030101010101" pitchFamily="2" charset="-122"/>
                  <a:cs typeface="Times New Roman" panose="02020603050405020304" pitchFamily="18" charset="0"/>
                </a:endParaRPr>
              </a:p>
              <a:p>
                <a:pPr marL="229194" indent="-229194">
                  <a:lnSpc>
                    <a:spcPct val="150000"/>
                  </a:lnSpc>
                  <a:spcBef>
                    <a:spcPts val="602"/>
                  </a:spcBef>
                  <a:buFont typeface="Wingdings" panose="05000000000000000000" pitchFamily="2" charset="2"/>
                  <a:buChar char="n"/>
                </a:pPr>
                <a:r>
                  <a:rPr lang="en-US" altLang="zh-CN" sz="2005" b="1" dirty="0">
                    <a:latin typeface="宋体" panose="02010600030101010101" pitchFamily="2" charset="-122"/>
                    <a:ea typeface="宋体" panose="02010600030101010101" pitchFamily="2" charset="-122"/>
                    <a:cs typeface="Times New Roman" panose="02020603050405020304" pitchFamily="18" charset="0"/>
                  </a:rPr>
                  <a:t>LEO</a:t>
                </a:r>
                <a:r>
                  <a:rPr lang="zh-CN" altLang="en-US" sz="2005" b="1" dirty="0">
                    <a:latin typeface="宋体" panose="02010600030101010101" pitchFamily="2" charset="-122"/>
                    <a:ea typeface="宋体" panose="02010600030101010101" pitchFamily="2" charset="-122"/>
                    <a:cs typeface="Times New Roman" panose="02020603050405020304" pitchFamily="18" charset="0"/>
                  </a:rPr>
                  <a:t>卫星</a:t>
                </a:r>
                <a:r>
                  <a:rPr lang="en-US" altLang="zh-CN" sz="2005" b="1" dirty="0">
                    <a:latin typeface="宋体" panose="02010600030101010101" pitchFamily="2" charset="-122"/>
                    <a:ea typeface="宋体" panose="02010600030101010101" pitchFamily="2" charset="-122"/>
                    <a:cs typeface="Times New Roman" panose="02020603050405020304" pitchFamily="18" charset="0"/>
                  </a:rPr>
                  <a:t>DAD</a:t>
                </a:r>
                <a:r>
                  <a:rPr lang="zh-CN" altLang="en-US" sz="2005" dirty="0">
                    <a:latin typeface="宋体" panose="02010600030101010101" pitchFamily="2" charset="-122"/>
                    <a:ea typeface="宋体" panose="02010600030101010101" pitchFamily="2" charset="-122"/>
                    <a:cs typeface="Times New Roman" panose="02020603050405020304" pitchFamily="18" charset="0"/>
                  </a:rPr>
                  <a:t>表示为</a:t>
                </a:r>
                <a14:m>
                  <m:oMath xmlns:m="http://schemas.openxmlformats.org/officeDocument/2006/math">
                    <m: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t>𝒟</m:t>
                    </m:r>
                    <m: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b="0" i="1" smtClean="0">
                        <a:effectLst/>
                        <a:latin typeface="Cambria Math" panose="02040503050406030204" pitchFamily="18" charset="0"/>
                        <a:ea typeface="宋体" panose="02010600030101010101" pitchFamily="2" charset="-122"/>
                        <a:cs typeface="Times New Roman" panose="02020603050405020304" pitchFamily="18" charset="0"/>
                      </a:rPr>
                      <m:t>𝒬</m:t>
                    </m:r>
                  </m:oMath>
                </a14:m>
                <a:r>
                  <a:rPr lang="zh-CN" altLang="en-US" sz="2005" dirty="0">
                    <a:latin typeface="宋体" panose="02010600030101010101" pitchFamily="2" charset="-122"/>
                    <a:ea typeface="宋体" panose="02010600030101010101" pitchFamily="2" charset="-122"/>
                    <a:cs typeface="Times New Roman" panose="02020603050405020304" pitchFamily="18" charset="0"/>
                  </a:rPr>
                  <a:t>，</a:t>
                </a:r>
                <a:r>
                  <a:rPr lang="en-US" altLang="zh-CN" sz="2005" dirty="0">
                    <a:latin typeface="宋体" panose="02010600030101010101" pitchFamily="2" charset="-122"/>
                    <a:ea typeface="宋体" panose="02010600030101010101" pitchFamily="2" charset="-122"/>
                    <a:cs typeface="Times New Roman" panose="02020603050405020304" pitchFamily="18" charset="0"/>
                  </a:rPr>
                  <a:t>DAD</a:t>
                </a:r>
                <a:r>
                  <a:rPr lang="zh-CN" altLang="en-US" sz="2005" dirty="0">
                    <a:latin typeface="宋体" panose="02010600030101010101" pitchFamily="2" charset="-122"/>
                    <a:ea typeface="宋体" panose="02010600030101010101" pitchFamily="2" charset="-122"/>
                    <a:cs typeface="Times New Roman" panose="02020603050405020304" pitchFamily="18" charset="0"/>
                  </a:rPr>
                  <a:t>的数量为</a:t>
                </a:r>
                <a14:m>
                  <m:oMath xmlns:m="http://schemas.openxmlformats.org/officeDocument/2006/math">
                    <m:r>
                      <a:rPr lang="en-US" altLang="zh-CN" sz="2005" b="0" i="1" dirty="0" smtClean="0">
                        <a:latin typeface="Cambria Math" panose="02040503050406030204" pitchFamily="18" charset="0"/>
                        <a:ea typeface="宋体" panose="02010600030101010101" pitchFamily="2" charset="-122"/>
                        <a:cs typeface="Times New Roman" panose="02020603050405020304" pitchFamily="18" charset="0"/>
                      </a:rPr>
                      <m:t>𝑌</m:t>
                    </m:r>
                  </m:oMath>
                </a14:m>
                <a:r>
                  <a:rPr lang="zh-CN" altLang="en-US" sz="2005" dirty="0">
                    <a:latin typeface="宋体" panose="02010600030101010101" pitchFamily="2" charset="-122"/>
                    <a:ea typeface="宋体" panose="02010600030101010101" pitchFamily="2" charset="-122"/>
                    <a:cs typeface="Times New Roman" panose="02020603050405020304" pitchFamily="18" charset="0"/>
                  </a:rPr>
                  <a:t>。</a:t>
                </a:r>
                <a:endParaRPr lang="en-US" altLang="zh-CN" sz="2005" dirty="0">
                  <a:latin typeface="宋体" panose="02010600030101010101" pitchFamily="2" charset="-122"/>
                  <a:ea typeface="宋体" panose="02010600030101010101" pitchFamily="2" charset="-122"/>
                  <a:cs typeface="Times New Roman" panose="02020603050405020304" pitchFamily="18" charset="0"/>
                </a:endParaRPr>
              </a:p>
              <a:p>
                <a:pPr marL="286493" indent="-286493">
                  <a:lnSpc>
                    <a:spcPct val="150000"/>
                  </a:lnSpc>
                  <a:spcBef>
                    <a:spcPts val="602"/>
                  </a:spcBef>
                  <a:buFont typeface="Wingdings" panose="05000000000000000000" pitchFamily="2" charset="2"/>
                  <a:buChar char="n"/>
                </a:pPr>
                <a:r>
                  <a:rPr lang="en-US" altLang="zh-CN" sz="2005" b="1" dirty="0">
                    <a:solidFill>
                      <a:schemeClr val="tx1"/>
                    </a:solidFill>
                    <a:latin typeface="宋体" panose="02010600030101010101" pitchFamily="2" charset="-122"/>
                    <a:ea typeface="宋体" panose="02010600030101010101" pitchFamily="2" charset="-122"/>
                    <a:cs typeface="Times New Roman" panose="02020603050405020304" pitchFamily="18" charset="0"/>
                  </a:rPr>
                  <a:t>LEO</a:t>
                </a:r>
                <a:r>
                  <a:rPr lang="zh-CN" altLang="en-US" sz="2005" b="1" dirty="0">
                    <a:solidFill>
                      <a:schemeClr val="tx1"/>
                    </a:solidFill>
                    <a:latin typeface="宋体" panose="02010600030101010101" pitchFamily="2" charset="-122"/>
                    <a:ea typeface="宋体" panose="02010600030101010101" pitchFamily="2" charset="-122"/>
                    <a:cs typeface="Times New Roman" panose="02020603050405020304" pitchFamily="18" charset="0"/>
                  </a:rPr>
                  <a:t>卫星的缓存容量</a:t>
                </a:r>
                <a:r>
                  <a:rPr lang="zh-CN" altLang="en-US" sz="2005" dirty="0">
                    <a:solidFill>
                      <a:schemeClr val="tx1"/>
                    </a:solidFill>
                    <a:latin typeface="宋体" panose="02010600030101010101" pitchFamily="2" charset="-122"/>
                    <a:ea typeface="宋体" panose="02010600030101010101" pitchFamily="2" charset="-122"/>
                    <a:cs typeface="Times New Roman" panose="02020603050405020304" pitchFamily="18" charset="0"/>
                  </a:rPr>
                  <a:t>表示为</a:t>
                </a:r>
                <a14:m>
                  <m:oMath xmlns:m="http://schemas.openxmlformats.org/officeDocument/2006/math">
                    <m:r>
                      <a:rPr lang="en-US" altLang="zh-CN" sz="2005" b="1" i="0" smtClean="0">
                        <a:solidFill>
                          <a:schemeClr val="tx1"/>
                        </a:solidFill>
                        <a:latin typeface="Cambria Math" panose="02040503050406030204" pitchFamily="18" charset="0"/>
                        <a:ea typeface="Cambria Math" panose="02040503050406030204" pitchFamily="18" charset="0"/>
                      </a:rPr>
                      <m:t> </m:t>
                    </m:r>
                    <m:sSub>
                      <m:sSubPr>
                        <m:ctrlPr>
                          <a:rPr lang="zh-CN" altLang="zh-CN" sz="2005" i="1">
                            <a:solidFill>
                              <a:schemeClr val="tx1"/>
                            </a:solidFill>
                            <a:latin typeface="Cambria Math" panose="02040503050406030204" pitchFamily="18" charset="0"/>
                            <a:ea typeface="Cambria Math" panose="02040503050406030204" pitchFamily="18" charset="0"/>
                          </a:rPr>
                        </m:ctrlPr>
                      </m:sSubPr>
                      <m:e>
                        <m:r>
                          <a:rPr lang="en-US" altLang="zh-CN" sz="2005" b="0" i="1" smtClean="0">
                            <a:solidFill>
                              <a:schemeClr val="tx1"/>
                            </a:solidFill>
                            <a:latin typeface="Cambria Math" panose="02040503050406030204" pitchFamily="18" charset="0"/>
                            <a:ea typeface="Cambria Math" panose="02040503050406030204" pitchFamily="18" charset="0"/>
                          </a:rPr>
                          <m:t>𝐿</m:t>
                        </m:r>
                      </m:e>
                      <m:sub>
                        <m:r>
                          <a:rPr lang="en-US" altLang="zh-CN" sz="2005" b="0" i="1">
                            <a:solidFill>
                              <a:schemeClr val="tx1"/>
                            </a:solidFill>
                            <a:latin typeface="Cambria Math" panose="02040503050406030204" pitchFamily="18" charset="0"/>
                            <a:ea typeface="等线" panose="02010600030101010101" pitchFamily="2" charset="-122"/>
                            <a:cs typeface="Times New Roman" panose="02020603050405020304" pitchFamily="18" charset="0"/>
                          </a:rPr>
                          <m:t>𝑞</m:t>
                        </m:r>
                      </m:sub>
                    </m:sSub>
                  </m:oMath>
                </a14:m>
                <a:r>
                  <a:rPr lang="zh-CN" altLang="en-US" sz="2005" dirty="0">
                    <a:ea typeface="等线" panose="02010600030101010101" pitchFamily="2" charset="-122"/>
                    <a:cs typeface="Times New Roman" panose="02020603050405020304" pitchFamily="18" charset="0"/>
                  </a:rPr>
                  <a:t>。</a:t>
                </a:r>
                <a:endParaRPr lang="en-US" altLang="zh-CN" sz="2005" dirty="0">
                  <a:ea typeface="等线" panose="02010600030101010101" pitchFamily="2" charset="-122"/>
                  <a:cs typeface="Times New Roman" panose="02020603050405020304" pitchFamily="18" charset="0"/>
                </a:endParaRPr>
              </a:p>
              <a:p>
                <a:pPr marL="286493" indent="-286493">
                  <a:lnSpc>
                    <a:spcPct val="150000"/>
                  </a:lnSpc>
                  <a:spcBef>
                    <a:spcPts val="602"/>
                  </a:spcBef>
                  <a:buFont typeface="Wingdings" panose="05000000000000000000" pitchFamily="2" charset="2"/>
                  <a:buChar char="n"/>
                </a:pPr>
                <a:r>
                  <a:rPr lang="zh-CN" altLang="en-US" sz="2005" b="1" dirty="0">
                    <a:solidFill>
                      <a:schemeClr val="tx1"/>
                    </a:solidFill>
                    <a:latin typeface="宋体" panose="02010600030101010101" pitchFamily="2" charset="-122"/>
                    <a:ea typeface="宋体" panose="02010600030101010101" pitchFamily="2" charset="-122"/>
                    <a:cs typeface="Times New Roman" panose="02020603050405020304" pitchFamily="18" charset="0"/>
                  </a:rPr>
                  <a:t>流行内容的目录</a:t>
                </a:r>
                <a:r>
                  <a:rPr lang="zh-CN" altLang="en-US" sz="2005" dirty="0">
                    <a:solidFill>
                      <a:schemeClr val="tx1"/>
                    </a:solidFill>
                    <a:latin typeface="宋体" panose="02010600030101010101" pitchFamily="2" charset="-122"/>
                    <a:ea typeface="宋体" panose="02010600030101010101" pitchFamily="2" charset="-122"/>
                    <a:cs typeface="Times New Roman" panose="02020603050405020304" pitchFamily="18" charset="0"/>
                  </a:rPr>
                  <a:t>定义为</a:t>
                </a:r>
                <a:r>
                  <a:rPr lang="zh-CN" altLang="en-US" sz="2005" b="1" dirty="0">
                    <a:solidFill>
                      <a:schemeClr val="tx1"/>
                    </a:solidFill>
                    <a:latin typeface="宋体" panose="02010600030101010101" pitchFamily="2" charset="-122"/>
                    <a:ea typeface="宋体" panose="02010600030101010101" pitchFamily="2" charset="-122"/>
                    <a:cs typeface="Times New Roman" panose="02020603050405020304" pitchFamily="18" charset="0"/>
                  </a:rPr>
                  <a:t> </a:t>
                </a:r>
                <a14:m>
                  <m:oMath xmlns:m="http://schemas.openxmlformats.org/officeDocument/2006/math">
                    <m:r>
                      <a:rPr lang="en-US" altLang="zh-CN" sz="2005" b="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ℱ</m:t>
                    </m:r>
                    <m:r>
                      <a:rPr lang="en-US" altLang="zh-CN" sz="2005" b="0" i="1" dirty="0">
                        <a:solidFill>
                          <a:schemeClr val="tx1"/>
                        </a:solidFill>
                        <a:latin typeface="Cambria Math" panose="02040503050406030204" pitchFamily="18" charset="0"/>
                        <a:cs typeface="Times New Roman" panose="02020603050405020304" pitchFamily="18" charset="0"/>
                      </a:rPr>
                      <m:t>=</m:t>
                    </m:r>
                    <m:r>
                      <a:rPr lang="en-US" altLang="zh-CN" sz="2005" b="0" i="1" dirty="0" smtClean="0">
                        <a:solidFill>
                          <a:schemeClr val="tx1"/>
                        </a:solidFill>
                        <a:latin typeface="Cambria Math" panose="02040503050406030204" pitchFamily="18" charset="0"/>
                        <a:cs typeface="Times New Roman" panose="02020603050405020304" pitchFamily="18" charset="0"/>
                      </a:rPr>
                      <m:t> </m:t>
                    </m:r>
                    <m:d>
                      <m:dPr>
                        <m:begChr m:val="{"/>
                        <m:endChr m:val="}"/>
                        <m:ctrlPr>
                          <a:rPr lang="en-US" altLang="zh-CN" sz="2005" i="1" dirty="0">
                            <a:solidFill>
                              <a:schemeClr val="tx1"/>
                            </a:solidFill>
                            <a:latin typeface="Cambria Math" panose="02040503050406030204" pitchFamily="18" charset="0"/>
                            <a:cs typeface="Times New Roman" panose="02020603050405020304" pitchFamily="18" charset="0"/>
                          </a:rPr>
                        </m:ctrlPr>
                      </m:dPr>
                      <m:e>
                        <m:r>
                          <a:rPr lang="en-US" altLang="zh-CN" sz="2005" b="0" i="1" dirty="0">
                            <a:solidFill>
                              <a:schemeClr val="tx1"/>
                            </a:solidFill>
                            <a:latin typeface="Cambria Math" panose="02040503050406030204" pitchFamily="18" charset="0"/>
                            <a:cs typeface="Times New Roman" panose="02020603050405020304" pitchFamily="18" charset="0"/>
                          </a:rPr>
                          <m:t>1, 2, …, </m:t>
                        </m:r>
                        <m:r>
                          <a:rPr lang="en-US" altLang="zh-CN" sz="2005" b="0" i="1" dirty="0">
                            <a:solidFill>
                              <a:schemeClr val="tx1"/>
                            </a:solidFill>
                            <a:latin typeface="Cambria Math" panose="02040503050406030204" pitchFamily="18" charset="0"/>
                            <a:cs typeface="Times New Roman" panose="02020603050405020304" pitchFamily="18" charset="0"/>
                          </a:rPr>
                          <m:t>𝐹</m:t>
                        </m:r>
                      </m:e>
                    </m:d>
                  </m:oMath>
                </a14:m>
                <a:r>
                  <a:rPr lang="zh-CN" altLang="en-US" sz="2005" dirty="0">
                    <a:latin typeface="宋体" panose="02010600030101010101" pitchFamily="2" charset="-122"/>
                    <a:ea typeface="宋体" panose="02010600030101010101" pitchFamily="2" charset="-122"/>
                    <a:cs typeface="Times New Roman" panose="02020603050405020304" pitchFamily="18" charset="0"/>
                  </a:rPr>
                  <a:t>。</a:t>
                </a:r>
                <a:endParaRPr lang="en-US" altLang="zh-CN" sz="2005" dirty="0">
                  <a:latin typeface="宋体" panose="02010600030101010101" pitchFamily="2" charset="-122"/>
                  <a:ea typeface="宋体" panose="02010600030101010101" pitchFamily="2" charset="-122"/>
                  <a:cs typeface="Times New Roman" panose="02020603050405020304" pitchFamily="18" charset="0"/>
                </a:endParaRPr>
              </a:p>
              <a:p>
                <a:pPr marL="286493" indent="-286493">
                  <a:lnSpc>
                    <a:spcPct val="150000"/>
                  </a:lnSpc>
                  <a:spcBef>
                    <a:spcPts val="602"/>
                  </a:spcBef>
                  <a:buFont typeface="Wingdings" panose="05000000000000000000" pitchFamily="2" charset="2"/>
                  <a:buChar char="n"/>
                </a:pPr>
                <a:r>
                  <a:rPr lang="zh-CN" altLang="en-US" sz="2005" b="1" dirty="0">
                    <a:latin typeface="宋体" panose="02010600030101010101" pitchFamily="2" charset="-122"/>
                    <a:ea typeface="宋体" panose="02010600030101010101" pitchFamily="2" charset="-122"/>
                    <a:cs typeface="Times New Roman" panose="02020603050405020304" pitchFamily="18" charset="0"/>
                  </a:rPr>
                  <a:t>服务周期</a:t>
                </a:r>
                <a:r>
                  <a:rPr lang="zh-CN" altLang="en-US" sz="2005" dirty="0">
                    <a:latin typeface="宋体" panose="02010600030101010101" pitchFamily="2" charset="-122"/>
                    <a:ea typeface="宋体" panose="02010600030101010101" pitchFamily="2" charset="-122"/>
                    <a:cs typeface="Times New Roman" panose="02020603050405020304" pitchFamily="18" charset="0"/>
                  </a:rPr>
                  <a:t>定义为 </a:t>
                </a:r>
                <a14:m>
                  <m:oMath xmlns:m="http://schemas.openxmlformats.org/officeDocument/2006/math">
                    <m:r>
                      <m:rPr>
                        <m:sty m:val="p"/>
                      </m:rPr>
                      <a:rPr lang="el-GR" altLang="zh-CN" sz="1800" i="0" dirty="0" smtClean="0">
                        <a:solidFill>
                          <a:srgbClr val="000000"/>
                        </a:solidFill>
                        <a:effectLst/>
                        <a:latin typeface="Cambria Math" panose="02040503050406030204" pitchFamily="18" charset="0"/>
                      </a:rPr>
                      <m:t>Γ</m:t>
                    </m:r>
                    <m:r>
                      <a:rPr lang="el-GR" altLang="zh-CN" sz="1800" i="1" dirty="0" smtClean="0">
                        <a:solidFill>
                          <a:srgbClr val="000000"/>
                        </a:solidFill>
                        <a:effectLst/>
                        <a:latin typeface="Cambria Math" panose="02040503050406030204" pitchFamily="18" charset="0"/>
                      </a:rPr>
                      <m:t> = {1, 2, …, </m:t>
                    </m:r>
                    <m:r>
                      <a:rPr lang="en-US" altLang="zh-CN" sz="1800" i="1" dirty="0" smtClean="0">
                        <a:solidFill>
                          <a:srgbClr val="000000"/>
                        </a:solidFill>
                        <a:effectLst/>
                        <a:latin typeface="Cambria Math" panose="02040503050406030204" pitchFamily="18" charset="0"/>
                      </a:rPr>
                      <m:t>𝑇</m:t>
                    </m:r>
                    <m:r>
                      <a:rPr lang="en-US" altLang="zh-CN" sz="1800" i="1" dirty="0" smtClean="0">
                        <a:solidFill>
                          <a:srgbClr val="000000"/>
                        </a:solidFill>
                        <a:effectLst/>
                        <a:latin typeface="Cambria Math" panose="02040503050406030204" pitchFamily="18" charset="0"/>
                      </a:rPr>
                      <m:t>}</m:t>
                    </m:r>
                  </m:oMath>
                </a14:m>
                <a:r>
                  <a:rPr lang="zh-CN" altLang="en-US" sz="2005" dirty="0">
                    <a:latin typeface="宋体" panose="02010600030101010101" pitchFamily="2" charset="-122"/>
                    <a:ea typeface="宋体" panose="02010600030101010101" pitchFamily="2" charset="-122"/>
                    <a:cs typeface="Times New Roman" panose="02020603050405020304" pitchFamily="18" charset="0"/>
                  </a:rPr>
                  <a:t>。</a:t>
                </a:r>
                <a:endParaRPr lang="en-US" altLang="zh-CN" sz="2005" dirty="0">
                  <a:latin typeface="宋体" panose="02010600030101010101" pitchFamily="2" charset="-122"/>
                  <a:ea typeface="宋体" panose="02010600030101010101" pitchFamily="2" charset="-122"/>
                  <a:cs typeface="Times New Roman" panose="02020603050405020304" pitchFamily="18" charset="0"/>
                </a:endParaRPr>
              </a:p>
              <a:p>
                <a:pPr marL="286493" indent="-286493">
                  <a:lnSpc>
                    <a:spcPct val="150000"/>
                  </a:lnSpc>
                  <a:spcBef>
                    <a:spcPts val="602"/>
                  </a:spcBef>
                  <a:buFont typeface="Wingdings" panose="05000000000000000000" pitchFamily="2" charset="2"/>
                  <a:buChar char="n"/>
                </a:pPr>
                <a:r>
                  <a:rPr lang="zh-CN" altLang="en-US" sz="2005" b="1" dirty="0">
                    <a:latin typeface="宋体" panose="02010600030101010101" pitchFamily="2" charset="-122"/>
                    <a:ea typeface="宋体" panose="02010600030101010101" pitchFamily="2" charset="-122"/>
                    <a:cs typeface="Times New Roman" panose="02020603050405020304" pitchFamily="18" charset="0"/>
                  </a:rPr>
                  <a:t>服务区域</a:t>
                </a:r>
                <a14:m>
                  <m:oMath xmlns:m="http://schemas.openxmlformats.org/officeDocument/2006/math">
                    <m:r>
                      <a:rPr lang="zh-CN" altLang="en-US" sz="2005" i="1" dirty="0">
                        <a:latin typeface="Cambria Math" panose="02040503050406030204" pitchFamily="18" charset="0"/>
                        <a:ea typeface="宋体" panose="02010600030101010101" pitchFamily="2" charset="-122"/>
                        <a:cs typeface="Times New Roman" panose="02020603050405020304" pitchFamily="18" charset="0"/>
                      </a:rPr>
                      <m:t>定义为</m:t>
                    </m:r>
                    <m:r>
                      <a:rPr lang="en-US" altLang="zh-CN" sz="2005" b="0" i="1" dirty="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2005" b="0" i="1" dirty="0" smtClean="0">
                        <a:latin typeface="Cambria Math" panose="02040503050406030204" pitchFamily="18" charset="0"/>
                        <a:ea typeface="Cambria Math" panose="02040503050406030204" pitchFamily="18" charset="0"/>
                        <a:cs typeface="Times New Roman" panose="02020603050405020304" pitchFamily="18" charset="0"/>
                      </a:rPr>
                      <m:t>ℛ</m:t>
                    </m:r>
                    <m:r>
                      <a:rPr lang="pt-BR" altLang="zh-CN" sz="2005" i="1" dirty="0" smtClean="0">
                        <a:latin typeface="Cambria Math" panose="02040503050406030204" pitchFamily="18" charset="0"/>
                        <a:ea typeface="宋体" panose="02010600030101010101" pitchFamily="2" charset="-122"/>
                        <a:cs typeface="Times New Roman" panose="02020603050405020304" pitchFamily="18" charset="0"/>
                      </a:rPr>
                      <m:t>= {1, 2, …, </m:t>
                    </m:r>
                    <m:r>
                      <a:rPr lang="pt-BR" altLang="zh-CN" sz="2005" i="1" dirty="0" smtClean="0">
                        <a:latin typeface="Cambria Math" panose="02040503050406030204" pitchFamily="18" charset="0"/>
                        <a:ea typeface="宋体" panose="02010600030101010101" pitchFamily="2" charset="-122"/>
                        <a:cs typeface="Times New Roman" panose="02020603050405020304" pitchFamily="18" charset="0"/>
                      </a:rPr>
                      <m:t>𝑅</m:t>
                    </m:r>
                    <m:r>
                      <a:rPr lang="pt-BR" altLang="zh-CN" sz="2005" i="1" dirty="0"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005" dirty="0">
                    <a:latin typeface="宋体" panose="02010600030101010101" pitchFamily="2" charset="-122"/>
                    <a:ea typeface="宋体" panose="02010600030101010101" pitchFamily="2" charset="-122"/>
                    <a:cs typeface="Times New Roman" panose="02020603050405020304" pitchFamily="18" charset="0"/>
                  </a:rPr>
                  <a:t>。</a:t>
                </a:r>
                <a:endParaRPr lang="en-US" altLang="zh-CN" sz="2005" dirty="0">
                  <a:latin typeface="宋体" panose="02010600030101010101" pitchFamily="2" charset="-122"/>
                  <a:ea typeface="宋体" panose="02010600030101010101" pitchFamily="2" charset="-122"/>
                  <a:cs typeface="Times New Roman" panose="02020603050405020304" pitchFamily="18" charset="0"/>
                </a:endParaRPr>
              </a:p>
            </p:txBody>
          </p:sp>
        </mc:Choice>
        <mc:Fallback>
          <p:sp>
            <p:nvSpPr>
              <p:cNvPr id="37" name="文本框 36">
                <a:extLst>
                  <a:ext uri="{FF2B5EF4-FFF2-40B4-BE49-F238E27FC236}">
                    <a16:creationId xmlns:a16="http://schemas.microsoft.com/office/drawing/2014/main" id="{821DB3E7-7EE6-47EB-88E3-BAC3C09A608F}"/>
                  </a:ext>
                </a:extLst>
              </p:cNvPr>
              <p:cNvSpPr txBox="1">
                <a:spLocks noRot="1" noChangeAspect="1" noMove="1" noResize="1" noEditPoints="1" noAdjustHandles="1" noChangeArrowheads="1" noChangeShapeType="1" noTextEdit="1"/>
              </p:cNvSpPr>
              <p:nvPr/>
            </p:nvSpPr>
            <p:spPr>
              <a:xfrm>
                <a:off x="6594335" y="1076338"/>
                <a:ext cx="5525486" cy="5079917"/>
              </a:xfrm>
              <a:prstGeom prst="rect">
                <a:avLst/>
              </a:prstGeom>
              <a:blipFill>
                <a:blip r:embed="rId6"/>
                <a:stretch>
                  <a:fillRect l="-1214" t="-720" b="-960"/>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FA15489E-7F0E-48EC-9555-37B1A09C64BC}"/>
              </a:ext>
            </a:extLst>
          </p:cNvPr>
          <p:cNvSpPr txBox="1"/>
          <p:nvPr/>
        </p:nvSpPr>
        <p:spPr>
          <a:xfrm>
            <a:off x="292012" y="6027018"/>
            <a:ext cx="6107061" cy="370101"/>
          </a:xfrm>
          <a:prstGeom prst="rect">
            <a:avLst/>
          </a:prstGeom>
          <a:noFill/>
        </p:spPr>
        <p:txBody>
          <a:bodyPr wrap="square">
            <a:spAutoFit/>
          </a:bodyPr>
          <a:lstStyle/>
          <a:p>
            <a:r>
              <a:rPr lang="en-US" altLang="zh-CN" sz="1805" dirty="0">
                <a:cs typeface="Times New Roman" panose="02020603050405020304" pitchFamily="18" charset="0"/>
              </a:rPr>
              <a:t>Three-layer distributed caching management architecture.</a:t>
            </a:r>
            <a:endParaRPr lang="zh-CN" altLang="en-US" sz="1805" dirty="0">
              <a:cs typeface="Times New Roman" panose="02020603050405020304" pitchFamily="18" charset="0"/>
            </a:endParaRPr>
          </a:p>
        </p:txBody>
      </p:sp>
      <p:pic>
        <p:nvPicPr>
          <p:cNvPr id="20" name="图片 19">
            <a:extLst>
              <a:ext uri="{FF2B5EF4-FFF2-40B4-BE49-F238E27FC236}">
                <a16:creationId xmlns:a16="http://schemas.microsoft.com/office/drawing/2014/main" id="{21B8DEE2-5D1E-4EF2-8AEB-E78030AC2667}"/>
              </a:ext>
            </a:extLst>
          </p:cNvPr>
          <p:cNvPicPr>
            <a:picLocks noChangeAspect="1"/>
          </p:cNvPicPr>
          <p:nvPr/>
        </p:nvPicPr>
        <p:blipFill>
          <a:blip r:embed="rId7"/>
          <a:stretch>
            <a:fillRect/>
          </a:stretch>
        </p:blipFill>
        <p:spPr>
          <a:xfrm>
            <a:off x="351319" y="1338977"/>
            <a:ext cx="5994936" cy="463182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p:cNvGrpSpPr/>
          <p:nvPr/>
        </p:nvGrpSpPr>
        <p:grpSpPr>
          <a:xfrm>
            <a:off x="0" y="-1"/>
            <a:ext cx="12192000" cy="6858002"/>
            <a:chOff x="0" y="-1"/>
            <a:chExt cx="12192000" cy="6858002"/>
          </a:xfrm>
        </p:grpSpPr>
        <p:sp>
          <p:nvSpPr>
            <p:cNvPr id="17" name="矩形 16"/>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p:cNvGrpSpPr/>
          <p:nvPr/>
        </p:nvGrpSpPr>
        <p:grpSpPr>
          <a:xfrm>
            <a:off x="133400" y="140547"/>
            <a:ext cx="11901234" cy="6795389"/>
            <a:chOff x="133400" y="140547"/>
            <a:chExt cx="11901234" cy="6795389"/>
          </a:xfrm>
        </p:grpSpPr>
        <p:pic>
          <p:nvPicPr>
            <p:cNvPr id="21" name="图片 20"/>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22" name="图片 21"/>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23" name="图片 22"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2425" cy="46037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3</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1554480" cy="46037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rPr>
              <a:t>系统模型</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29" name="文本框 28">
            <a:extLst>
              <a:ext uri="{FF2B5EF4-FFF2-40B4-BE49-F238E27FC236}">
                <a16:creationId xmlns:a16="http://schemas.microsoft.com/office/drawing/2014/main" id="{199F682E-1F90-43EE-A818-C4B26746A33A}"/>
              </a:ext>
            </a:extLst>
          </p:cNvPr>
          <p:cNvSpPr txBox="1"/>
          <p:nvPr/>
        </p:nvSpPr>
        <p:spPr>
          <a:xfrm>
            <a:off x="500637" y="842592"/>
            <a:ext cx="5328024" cy="431785"/>
          </a:xfrm>
          <a:prstGeom prst="rect">
            <a:avLst/>
          </a:prstGeom>
          <a:noFill/>
        </p:spPr>
        <p:txBody>
          <a:bodyPr wrap="square">
            <a:spAutoFit/>
          </a:bodyPr>
          <a:lstStyle/>
          <a:p>
            <a:r>
              <a:rPr lang="en-US" altLang="zh-CN" sz="2206" b="1" dirty="0">
                <a:cs typeface="Times New Roman" panose="02020603050405020304" pitchFamily="18" charset="0"/>
              </a:rPr>
              <a:t>B. Content Request Popularity Model:</a:t>
            </a:r>
          </a:p>
        </p:txBody>
      </p:sp>
      <mc:AlternateContent xmlns:mc="http://schemas.openxmlformats.org/markup-compatibility/2006">
        <mc:Choice xmlns:a14="http://schemas.microsoft.com/office/drawing/2010/main" Requires="a14">
          <p:sp>
            <p:nvSpPr>
              <p:cNvPr id="30" name="文本框 29">
                <a:extLst>
                  <a:ext uri="{FF2B5EF4-FFF2-40B4-BE49-F238E27FC236}">
                    <a16:creationId xmlns:a16="http://schemas.microsoft.com/office/drawing/2014/main" id="{B8CE83D8-1745-4A0B-9A9C-F3CA7997F6A9}"/>
                  </a:ext>
                </a:extLst>
              </p:cNvPr>
              <p:cNvSpPr txBox="1"/>
              <p:nvPr/>
            </p:nvSpPr>
            <p:spPr>
              <a:xfrm>
                <a:off x="444499" y="1246263"/>
                <a:ext cx="11246864" cy="5039778"/>
              </a:xfrm>
              <a:prstGeom prst="rect">
                <a:avLst/>
              </a:prstGeom>
              <a:noFill/>
            </p:spPr>
            <p:txBody>
              <a:bodyPr wrap="square" rtlCol="0">
                <a:spAutoFit/>
              </a:bodyPr>
              <a:lstStyle/>
              <a:p>
                <a:pPr marL="286493" indent="-286493">
                  <a:lnSpc>
                    <a:spcPct val="150000"/>
                  </a:lnSpc>
                  <a:spcBef>
                    <a:spcPts val="602"/>
                  </a:spcBef>
                  <a:buFont typeface="Wingdings" panose="05000000000000000000" pitchFamily="2" charset="2"/>
                  <a:buChar char="n"/>
                </a:pPr>
                <a:r>
                  <a:rPr lang="zh-CN" altLang="en-US" sz="2005" dirty="0">
                    <a:solidFill>
                      <a:schemeClr val="tx1"/>
                    </a:solidFill>
                    <a:latin typeface="宋体" panose="02010600030101010101" pitchFamily="2" charset="-122"/>
                    <a:ea typeface="宋体" panose="02010600030101010101" pitchFamily="2" charset="-122"/>
                    <a:cs typeface="Times New Roman" panose="02020603050405020304" pitchFamily="18" charset="0"/>
                  </a:rPr>
                  <a:t>内容流行度分布：利用</a:t>
                </a:r>
                <a:r>
                  <a:rPr lang="en-US" altLang="zh-CN" sz="2005" b="1"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Zipf</a:t>
                </a:r>
                <a:r>
                  <a:rPr lang="zh-CN" altLang="en-US" sz="2005" b="1" dirty="0">
                    <a:solidFill>
                      <a:schemeClr val="tx1"/>
                    </a:solidFill>
                    <a:latin typeface="宋体" panose="02010600030101010101" pitchFamily="2" charset="-122"/>
                    <a:ea typeface="宋体" panose="02010600030101010101" pitchFamily="2" charset="-122"/>
                    <a:cs typeface="Times New Roman" panose="02020603050405020304" pitchFamily="18" charset="0"/>
                  </a:rPr>
                  <a:t>分布</a:t>
                </a:r>
                <a:r>
                  <a:rPr lang="zh-CN" altLang="en-US" sz="2005" dirty="0">
                    <a:solidFill>
                      <a:schemeClr val="tx1"/>
                    </a:solidFill>
                    <a:latin typeface="宋体" panose="02010600030101010101" pitchFamily="2" charset="-122"/>
                    <a:ea typeface="宋体" panose="02010600030101010101" pitchFamily="2" charset="-122"/>
                    <a:cs typeface="Times New Roman" panose="02020603050405020304" pitchFamily="18" charset="0"/>
                  </a:rPr>
                  <a:t>来模拟服务周期</a:t>
                </a:r>
                <a:r>
                  <a:rPr lang="en-US" altLang="zh-CN" sz="2005" dirty="0">
                    <a:solidFill>
                      <a:schemeClr val="tx1"/>
                    </a:solidFill>
                    <a:latin typeface="宋体" panose="02010600030101010101" pitchFamily="2" charset="-122"/>
                    <a:ea typeface="宋体" panose="02010600030101010101" pitchFamily="2" charset="-122"/>
                    <a:cs typeface="Times New Roman" panose="02020603050405020304" pitchFamily="18" charset="0"/>
                  </a:rPr>
                  <a:t>t</a:t>
                </a:r>
                <a:r>
                  <a:rPr lang="zh-CN" altLang="en-US" sz="2005" dirty="0">
                    <a:solidFill>
                      <a:schemeClr val="tx1"/>
                    </a:solidFill>
                    <a:latin typeface="宋体" panose="02010600030101010101" pitchFamily="2" charset="-122"/>
                    <a:ea typeface="宋体" panose="02010600030101010101" pitchFamily="2" charset="-122"/>
                    <a:cs typeface="Times New Roman" panose="02020603050405020304" pitchFamily="18" charset="0"/>
                  </a:rPr>
                  <a:t>时各地区用户内容</a:t>
                </a:r>
                <a:r>
                  <a:rPr lang="zh-CN" altLang="en-US" sz="2005" b="1" dirty="0">
                    <a:solidFill>
                      <a:schemeClr val="tx1"/>
                    </a:solidFill>
                    <a:latin typeface="宋体" panose="02010600030101010101" pitchFamily="2" charset="-122"/>
                    <a:ea typeface="宋体" panose="02010600030101010101" pitchFamily="2" charset="-122"/>
                    <a:cs typeface="Times New Roman" panose="02020603050405020304" pitchFamily="18" charset="0"/>
                  </a:rPr>
                  <a:t>请求概率</a:t>
                </a:r>
                <a:r>
                  <a:rPr lang="zh-CN" altLang="en-US" sz="2005" dirty="0">
                    <a:solidFill>
                      <a:schemeClr val="tx1"/>
                    </a:solidFill>
                    <a:latin typeface="宋体" panose="02010600030101010101" pitchFamily="2" charset="-122"/>
                    <a:ea typeface="宋体" panose="02010600030101010101" pitchFamily="2" charset="-122"/>
                    <a:cs typeface="Times New Roman" panose="02020603050405020304" pitchFamily="18" charset="0"/>
                  </a:rPr>
                  <a:t>，记为：</a:t>
                </a:r>
                <a:endParaRPr lang="en-US" altLang="zh-CN" sz="2005"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spcBef>
                    <a:spcPts val="602"/>
                  </a:spcBef>
                </a:pPr>
                <a14:m>
                  <m:oMathPara xmlns:m="http://schemas.openxmlformats.org/officeDocument/2006/math">
                    <m:oMathParaPr>
                      <m:jc m:val="centerGroup"/>
                    </m:oMathParaPr>
                    <m:oMath xmlns:m="http://schemas.openxmlformats.org/officeDocument/2006/math">
                      <m:sSubSup>
                        <m:sSubSupPr>
                          <m:ctrlPr>
                            <a:rPr lang="zh-CN" altLang="zh-CN" sz="16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𝑟</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𝑓</m:t>
                          </m:r>
                        </m:sub>
                        <m:sup>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𝑡</m:t>
                          </m:r>
                        </m:sup>
                      </m:sSubSup>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 = </m:t>
                      </m:r>
                      <m:f>
                        <m:f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𝛼</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𝑟</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 </m:t>
                                  </m:r>
                                </m:sub>
                              </m:s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𝛽</m:t>
                              </m:r>
                            </m:sup>
                          </m:sSup>
                        </m:num>
                        <m:den>
                          <m:nary>
                            <m:naryPr>
                              <m:chr m:val="∑"/>
                              <m:limLoc m:val="subSup"/>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=1</m:t>
                              </m:r>
                            </m:sub>
                            <m:sup>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𝐹</m:t>
                              </m:r>
                            </m:sup>
                            <m:e>
                              <m:sSup>
                                <m:sSup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6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𝛼</m:t>
                                      </m:r>
                                    </m:e>
                                    <m: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𝑟</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𝑓</m:t>
                                      </m:r>
                                    </m:sub>
                                  </m:sSub>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𝛽</m:t>
                                  </m:r>
                                </m:sup>
                              </m:sSup>
                            </m:e>
                          </m:nary>
                        </m:den>
                      </m:f>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ℱ</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𝑟</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ℛ</m:t>
                      </m:r>
                      <m:r>
                        <a:rPr lang="en-US" altLang="zh-CN" sz="1600" i="1" kern="100">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en-US" altLang="zh-CN" sz="1600" i="1"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marL="286493" indent="-286493">
                  <a:lnSpc>
                    <a:spcPct val="150000"/>
                  </a:lnSpc>
                  <a:spcBef>
                    <a:spcPts val="602"/>
                  </a:spcBef>
                  <a:buFont typeface="Wingdings" panose="05000000000000000000" pitchFamily="2" charset="2"/>
                  <a:buChar char="Ø"/>
                </a:pPr>
                <a14:m>
                  <m:oMath xmlns:m="http://schemas.openxmlformats.org/officeDocument/2006/math">
                    <m:sSub>
                      <m:sSubPr>
                        <m:ctrlPr>
                          <a:rPr lang="zh-CN" altLang="zh-CN" sz="1805" i="1" smtClean="0">
                            <a:solidFill>
                              <a:schemeClr val="tx1"/>
                            </a:solidFill>
                            <a:latin typeface="Cambria Math" panose="02040503050406030204" pitchFamily="18" charset="0"/>
                            <a:ea typeface="Cambria Math" panose="02040503050406030204" pitchFamily="18" charset="0"/>
                            <a:cs typeface="宋体" panose="02010600030101010101" pitchFamily="2" charset="-122"/>
                          </a:rPr>
                        </m:ctrlPr>
                      </m:sSubPr>
                      <m:e>
                        <m:r>
                          <a:rPr lang="en-US" altLang="zh-CN" sz="1805" i="1">
                            <a:solidFill>
                              <a:schemeClr val="tx1"/>
                            </a:solidFill>
                            <a:latin typeface="Cambria Math" panose="02040503050406030204" pitchFamily="18" charset="0"/>
                            <a:ea typeface="宋体" panose="02010600030101010101" pitchFamily="2" charset="-122"/>
                            <a:cs typeface="宋体" panose="02010600030101010101" pitchFamily="2" charset="-122"/>
                          </a:rPr>
                          <m:t>𝛼</m:t>
                        </m:r>
                      </m:e>
                      <m:sub>
                        <m:r>
                          <a:rPr lang="en-US" altLang="zh-CN" sz="1805" i="1">
                            <a:solidFill>
                              <a:schemeClr val="tx1"/>
                            </a:solidFill>
                            <a:latin typeface="Cambria Math" panose="02040503050406030204" pitchFamily="18" charset="0"/>
                            <a:ea typeface="宋体" panose="02010600030101010101" pitchFamily="2" charset="-122"/>
                            <a:cs typeface="宋体" panose="02010600030101010101" pitchFamily="2" charset="-122"/>
                          </a:rPr>
                          <m:t>𝑟</m:t>
                        </m:r>
                        <m:r>
                          <a:rPr lang="en-US" altLang="zh-CN" sz="1805" i="1">
                            <a:solidFill>
                              <a:schemeClr val="tx1"/>
                            </a:solidFill>
                            <a:latin typeface="Cambria Math" panose="02040503050406030204" pitchFamily="18" charset="0"/>
                            <a:ea typeface="宋体" panose="02010600030101010101" pitchFamily="2" charset="-122"/>
                            <a:cs typeface="宋体" panose="02010600030101010101" pitchFamily="2" charset="-122"/>
                          </a:rPr>
                          <m:t>,</m:t>
                        </m:r>
                        <m:r>
                          <a:rPr lang="en-US" altLang="zh-CN" sz="1805" i="1">
                            <a:solidFill>
                              <a:schemeClr val="tx1"/>
                            </a:solidFill>
                            <a:latin typeface="Cambria Math" panose="02040503050406030204" pitchFamily="18" charset="0"/>
                            <a:ea typeface="宋体" panose="02010600030101010101" pitchFamily="2" charset="-122"/>
                            <a:cs typeface="宋体" panose="02010600030101010101" pitchFamily="2" charset="-122"/>
                          </a:rPr>
                          <m:t>𝑓</m:t>
                        </m:r>
                      </m:sub>
                    </m:sSub>
                  </m:oMath>
                </a14:m>
                <a:r>
                  <a:rPr lang="zh-CN" altLang="en-US" sz="1805" dirty="0">
                    <a:solidFill>
                      <a:schemeClr val="tx1"/>
                    </a:solidFill>
                    <a:latin typeface="宋体" panose="02010600030101010101" pitchFamily="2" charset="-122"/>
                    <a:ea typeface="宋体" panose="02010600030101010101" pitchFamily="2" charset="-122"/>
                    <a:cs typeface="Times New Roman" panose="02020603050405020304" pitchFamily="18" charset="0"/>
                  </a:rPr>
                  <a:t>是流行内容</a:t>
                </a:r>
                <a14:m>
                  <m:oMath xmlns:m="http://schemas.openxmlformats.org/officeDocument/2006/math">
                    <m:r>
                      <a:rPr lang="en-US" altLang="zh-CN" sz="1805" i="1" dirty="0">
                        <a:solidFill>
                          <a:schemeClr val="tx1"/>
                        </a:solidFill>
                        <a:latin typeface="Cambria Math" panose="02040503050406030204" pitchFamily="18" charset="0"/>
                        <a:cs typeface="Times New Roman" panose="02020603050405020304" pitchFamily="18" charset="0"/>
                      </a:rPr>
                      <m:t>𝑓</m:t>
                    </m:r>
                  </m:oMath>
                </a14:m>
                <a:r>
                  <a:rPr lang="zh-CN" altLang="en-US" sz="1805" dirty="0">
                    <a:solidFill>
                      <a:schemeClr val="tx1"/>
                    </a:solidFill>
                    <a:latin typeface="宋体" panose="02010600030101010101" pitchFamily="2" charset="-122"/>
                    <a:ea typeface="宋体" panose="02010600030101010101" pitchFamily="2" charset="-122"/>
                    <a:cs typeface="Times New Roman" panose="02020603050405020304" pitchFamily="18" charset="0"/>
                  </a:rPr>
                  <a:t>的排序等级；</a:t>
                </a:r>
                <a14:m>
                  <m:oMath xmlns:m="http://schemas.openxmlformats.org/officeDocument/2006/math">
                    <m:r>
                      <a:rPr lang="en-US" altLang="zh-CN" sz="1805" i="1">
                        <a:solidFill>
                          <a:schemeClr val="tx1"/>
                        </a:solidFill>
                        <a:latin typeface="Cambria Math" panose="02040503050406030204" pitchFamily="18" charset="0"/>
                      </a:rPr>
                      <m:t>𝛽</m:t>
                    </m:r>
                  </m:oMath>
                </a14:m>
                <a:r>
                  <a:rPr lang="zh-CN" altLang="en-US" sz="1805" dirty="0">
                    <a:solidFill>
                      <a:schemeClr val="tx1"/>
                    </a:solidFill>
                    <a:latin typeface="宋体" panose="02010600030101010101" pitchFamily="2" charset="-122"/>
                    <a:ea typeface="宋体" panose="02010600030101010101" pitchFamily="2" charset="-122"/>
                    <a:cs typeface="Times New Roman" panose="02020603050405020304" pitchFamily="18" charset="0"/>
                  </a:rPr>
                  <a:t>是区域</a:t>
                </a:r>
                <a14:m>
                  <m:oMath xmlns:m="http://schemas.openxmlformats.org/officeDocument/2006/math">
                    <m:r>
                      <a:rPr lang="en-US" altLang="zh-CN" sz="1805" i="1" dirty="0">
                        <a:solidFill>
                          <a:schemeClr val="tx1"/>
                        </a:solidFill>
                        <a:latin typeface="Cambria Math" panose="02040503050406030204" pitchFamily="18" charset="0"/>
                        <a:cs typeface="Times New Roman" panose="02020603050405020304" pitchFamily="18" charset="0"/>
                      </a:rPr>
                      <m:t>𝑟</m:t>
                    </m:r>
                  </m:oMath>
                </a14:m>
                <a:r>
                  <a:rPr lang="zh-CN" altLang="en-US" sz="1805" dirty="0">
                    <a:solidFill>
                      <a:schemeClr val="tx1"/>
                    </a:solidFill>
                    <a:latin typeface="宋体" panose="02010600030101010101" pitchFamily="2" charset="-122"/>
                    <a:ea typeface="宋体" panose="02010600030101010101" pitchFamily="2" charset="-122"/>
                    <a:cs typeface="Times New Roman" panose="02020603050405020304" pitchFamily="18" charset="0"/>
                  </a:rPr>
                  <a:t>中内容流行分布的</a:t>
                </a:r>
                <a:r>
                  <a:rPr lang="en-US" altLang="zh-CN" sz="1805" dirty="0" err="1">
                    <a:solidFill>
                      <a:schemeClr val="tx1"/>
                    </a:solidFill>
                    <a:latin typeface="宋体" panose="02010600030101010101" pitchFamily="2" charset="-122"/>
                    <a:ea typeface="宋体" panose="02010600030101010101" pitchFamily="2" charset="-122"/>
                    <a:cs typeface="Times New Roman" panose="02020603050405020304" pitchFamily="18" charset="0"/>
                  </a:rPr>
                  <a:t>Zipf</a:t>
                </a:r>
                <a:r>
                  <a:rPr lang="zh-CN" altLang="en-US" sz="1805" dirty="0">
                    <a:solidFill>
                      <a:schemeClr val="tx1"/>
                    </a:solidFill>
                    <a:latin typeface="宋体" panose="02010600030101010101" pitchFamily="2" charset="-122"/>
                    <a:ea typeface="宋体" panose="02010600030101010101" pitchFamily="2" charset="-122"/>
                    <a:cs typeface="Times New Roman" panose="02020603050405020304" pitchFamily="18" charset="0"/>
                  </a:rPr>
                  <a:t>参数。</a:t>
                </a:r>
                <a:endParaRPr lang="en-US" altLang="zh-CN" sz="1805"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50000"/>
                  </a:lnSpc>
                  <a:spcBef>
                    <a:spcPts val="602"/>
                  </a:spcBef>
                  <a:buFont typeface="Wingdings" panose="05000000000000000000" pitchFamily="2" charset="2"/>
                  <a:buChar char="n"/>
                </a:pPr>
                <a:r>
                  <a:rPr lang="zh-CN" altLang="en-US" sz="2000" dirty="0">
                    <a:solidFill>
                      <a:schemeClr val="tx1"/>
                    </a:solidFill>
                    <a:latin typeface="宋体" panose="02010600030101010101" pitchFamily="2" charset="-122"/>
                    <a:ea typeface="宋体" panose="02010600030101010101" pitchFamily="2" charset="-122"/>
                    <a:cs typeface="Times New Roman" panose="02020603050405020304" pitchFamily="18" charset="0"/>
                  </a:rPr>
                  <a:t>每个服务区域中</a:t>
                </a:r>
                <a:r>
                  <a:rPr lang="zh-CN" altLang="en-US" sz="2000" b="1" dirty="0">
                    <a:solidFill>
                      <a:schemeClr val="tx1"/>
                    </a:solidFill>
                    <a:latin typeface="宋体" panose="02010600030101010101" pitchFamily="2" charset="-122"/>
                    <a:ea typeface="宋体" panose="02010600030101010101" pitchFamily="2" charset="-122"/>
                    <a:cs typeface="Times New Roman" panose="02020603050405020304" pitchFamily="18" charset="0"/>
                  </a:rPr>
                  <a:t>请求内容的概率之和为</a:t>
                </a:r>
                <a:r>
                  <a:rPr lang="en-US" altLang="zh-CN" sz="2000" b="1" dirty="0">
                    <a:solidFill>
                      <a:schemeClr val="tx1"/>
                    </a:solidFill>
                    <a:latin typeface="宋体" panose="02010600030101010101" pitchFamily="2" charset="-122"/>
                    <a:ea typeface="宋体" panose="02010600030101010101" pitchFamily="2" charset="-122"/>
                    <a:cs typeface="Times New Roman" panose="02020603050405020304" pitchFamily="18" charset="0"/>
                  </a:rPr>
                  <a:t>1</a:t>
                </a:r>
                <a:r>
                  <a:rPr lang="zh-CN" altLang="en-US" sz="2000" dirty="0">
                    <a:solidFill>
                      <a:schemeClr val="tx1"/>
                    </a:solidFill>
                    <a:latin typeface="宋体" panose="02010600030101010101" pitchFamily="2" charset="-122"/>
                    <a:ea typeface="宋体" panose="02010600030101010101" pitchFamily="2" charset="-122"/>
                    <a:cs typeface="Times New Roman" panose="02020603050405020304" pitchFamily="18" charset="0"/>
                  </a:rPr>
                  <a:t>，表示为</a:t>
                </a:r>
                <a:r>
                  <a:rPr lang="zh-CN" altLang="en-US" sz="1805" dirty="0">
                    <a:solidFill>
                      <a:schemeClr val="tx1"/>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1805"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a:spcBef>
                    <a:spcPts val="602"/>
                  </a:spcBef>
                </a:pPr>
                <a14:m>
                  <m:oMathPara xmlns:m="http://schemas.openxmlformats.org/officeDocument/2006/math">
                    <m:oMathParaPr>
                      <m:jc m:val="centerGroup"/>
                    </m:oMathParaPr>
                    <m:oMath xmlns:m="http://schemas.openxmlformats.org/officeDocument/2006/math">
                      <m:nary>
                        <m:naryPr>
                          <m:chr m:val="∑"/>
                          <m:limLoc m:val="subSup"/>
                          <m:ctrlPr>
                            <a:rPr lang="zh-CN" altLang="zh-CN" sz="1600" i="1" smtClean="0">
                              <a:effectLst/>
                              <a:latin typeface="Cambria Math" panose="02040503050406030204" pitchFamily="18" charset="0"/>
                              <a:ea typeface="Cambria Math" panose="02040503050406030204" pitchFamily="18" charset="0"/>
                            </a:rPr>
                          </m:ctrlPr>
                        </m:naryPr>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ℱ</m:t>
                          </m:r>
                        </m:sup>
                        <m:e>
                          <m:sSubSup>
                            <m:sSubSupPr>
                              <m:ctrlPr>
                                <a:rPr lang="zh-CN" altLang="zh-CN" sz="1600" i="1">
                                  <a:effectLst/>
                                  <a:latin typeface="Cambria Math" panose="02040503050406030204" pitchFamily="18" charset="0"/>
                                  <a:ea typeface="Cambria Math" panose="02040503050406030204" pitchFamily="18" charset="0"/>
                                </a:rPr>
                              </m:ctrlPr>
                            </m:sSubSup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𝑓</m:t>
                              </m:r>
                            </m:sub>
                            <m:sup>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𝑡</m:t>
                              </m:r>
                            </m:sup>
                          </m:sSubSup>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 = 1,       </m:t>
                          </m:r>
                          <m:r>
                            <a:rPr lang="en-US" altLang="zh-CN" sz="1600">
                              <a:effectLst/>
                              <a:latin typeface="Cambria Math" panose="02040503050406030204" pitchFamily="18" charset="0"/>
                              <a:ea typeface="宋体" panose="02010600030101010101" pitchFamily="2" charset="-122"/>
                              <a:cs typeface="Cambria Math" panose="02040503050406030204" pitchFamily="18" charset="0"/>
                            </a:rPr>
                            <m:t>∀</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 </m:t>
                          </m:r>
                        </m:e>
                      </m:nary>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ℛ</m:t>
                      </m:r>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en-US" altLang="zh-CN" sz="1600"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342900" indent="-342900">
                  <a:spcBef>
                    <a:spcPts val="602"/>
                  </a:spcBef>
                  <a:buFont typeface="Wingdings" panose="05000000000000000000" pitchFamily="2" charset="2"/>
                  <a:buChar char="n"/>
                </a:pPr>
                <a:r>
                  <a:rPr lang="zh-CN" altLang="en-US" sz="2000" dirty="0">
                    <a:latin typeface="宋体" panose="02010600030101010101" pitchFamily="2" charset="-122"/>
                    <a:ea typeface="宋体" panose="02010600030101010101" pitchFamily="2" charset="-122"/>
                    <a:cs typeface="Times New Roman" panose="02020603050405020304" pitchFamily="18" charset="0"/>
                  </a:rPr>
                  <a:t>考虑到不同服务区域的</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人口密度</a:t>
                </a:r>
                <a:r>
                  <a:rPr lang="zh-CN" altLang="en-US" sz="2000" dirty="0">
                    <a:latin typeface="宋体" panose="02010600030101010101" pitchFamily="2" charset="-122"/>
                    <a:ea typeface="宋体" panose="02010600030101010101" pitchFamily="2" charset="-122"/>
                    <a:cs typeface="Times New Roman" panose="02020603050405020304" pitchFamily="18" charset="0"/>
                  </a:rPr>
                  <a:t>，时刻</a:t>
                </a:r>
                <a14:m>
                  <m:oMath xmlns:m="http://schemas.openxmlformats.org/officeDocument/2006/math">
                    <m:r>
                      <a:rPr lang="en-US" altLang="zh-CN" sz="2000" i="1" dirty="0" smtClean="0">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2000" dirty="0">
                    <a:latin typeface="宋体" panose="02010600030101010101" pitchFamily="2" charset="-122"/>
                    <a:ea typeface="宋体" panose="02010600030101010101" pitchFamily="2" charset="-122"/>
                    <a:cs typeface="Times New Roman" panose="02020603050405020304" pitchFamily="18" charset="0"/>
                  </a:rPr>
                  <a:t>内服务区域的所有用户的</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平均请求次数</a:t>
                </a:r>
                <a:r>
                  <a:rPr lang="zh-CN" altLang="en-US" sz="2000" dirty="0">
                    <a:latin typeface="宋体" panose="02010600030101010101" pitchFamily="2" charset="-122"/>
                    <a:ea typeface="宋体" panose="02010600030101010101" pitchFamily="2" charset="-122"/>
                    <a:cs typeface="Times New Roman" panose="02020603050405020304" pitchFamily="18" charset="0"/>
                  </a:rPr>
                  <a:t>可以表示为</a:t>
                </a:r>
                <a:r>
                  <a:rPr lang="zh-CN" altLang="en-US" sz="1805" dirty="0">
                    <a:latin typeface="宋体" panose="02010600030101010101" pitchFamily="2" charset="-122"/>
                    <a:ea typeface="宋体" panose="02010600030101010101" pitchFamily="2" charset="-122"/>
                    <a:cs typeface="Times New Roman" panose="02020603050405020304" pitchFamily="18" charset="0"/>
                  </a:rPr>
                  <a:t>：</a:t>
                </a:r>
                <a:endParaRPr lang="en-US" altLang="zh-CN" sz="1805" dirty="0">
                  <a:latin typeface="宋体" panose="02010600030101010101" pitchFamily="2" charset="-122"/>
                  <a:ea typeface="宋体" panose="02010600030101010101" pitchFamily="2" charset="-122"/>
                  <a:cs typeface="Times New Roman" panose="02020603050405020304" pitchFamily="18" charset="0"/>
                </a:endParaRPr>
              </a:p>
              <a:p>
                <a:pPr>
                  <a:lnSpc>
                    <a:spcPct val="150000"/>
                  </a:lnSpc>
                  <a:spcBef>
                    <a:spcPts val="602"/>
                  </a:spcBef>
                </a:pPr>
                <a14:m>
                  <m:oMathPara xmlns:m="http://schemas.openxmlformats.org/officeDocument/2006/math">
                    <m:oMathParaPr>
                      <m:jc m:val="centerGroup"/>
                    </m:oMathParaPr>
                    <m:oMath xmlns:m="http://schemas.openxmlformats.org/officeDocument/2006/math">
                      <m:sSubSup>
                        <m:sSubSupPr>
                          <m:ctrlPr>
                            <a:rPr lang="zh-CN" altLang="zh-CN"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𝜆</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𝑡𝑜𝑡𝑎𝑙</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𝑟</m:t>
                              </m:r>
                            </m:e>
                          </m:d>
                        </m:sub>
                        <m:sup>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𝑡</m:t>
                          </m:r>
                        </m:sup>
                      </m:sSubSup>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𝑁</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𝑟</m:t>
                          </m:r>
                        </m:sub>
                        <m:sup>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𝑡</m:t>
                          </m:r>
                        </m:sup>
                      </m:sSubSup>
                      <m:r>
                        <a:rPr lang="zh-CN" altLang="zh-CN" i="1" kern="100">
                          <a:effectLst/>
                          <a:latin typeface="Cambria Math" panose="02040503050406030204" pitchFamily="18" charset="0"/>
                          <a:ea typeface="MS Gothic" panose="020B0609070205080204" pitchFamily="49" charset="-128"/>
                          <a:cs typeface="MS Gothic" panose="020B0609070205080204" pitchFamily="49" charset="-128"/>
                        </a:rPr>
                        <m:t>⋅</m:t>
                      </m:r>
                      <m:sSubSup>
                        <m:sSub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𝜃</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𝑟</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𝑓</m:t>
                          </m:r>
                        </m:sub>
                        <m:sup>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𝑡</m:t>
                          </m:r>
                        </m:sup>
                      </m:sSubSup>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indent="-342900">
                  <a:spcBef>
                    <a:spcPts val="602"/>
                  </a:spcBef>
                  <a:buFont typeface="Wingdings" panose="05000000000000000000" pitchFamily="2" charset="2"/>
                  <a:buChar char="n"/>
                </a:pPr>
                <a:r>
                  <a:rPr lang="zh-CN" altLang="en-US" sz="2000" dirty="0">
                    <a:latin typeface="宋体" panose="02010600030101010101" pitchFamily="2" charset="-122"/>
                    <a:ea typeface="宋体" panose="02010600030101010101" pitchFamily="2" charset="-122"/>
                    <a:cs typeface="Times New Roman" panose="02020603050405020304" pitchFamily="18" charset="0"/>
                  </a:rPr>
                  <a:t>对于服务区域内的所有用户，</a:t>
                </a:r>
                <a:r>
                  <a:rPr lang="zh-CN" altLang="en-US" sz="2000" b="1" dirty="0">
                    <a:latin typeface="宋体" panose="02010600030101010101" pitchFamily="2" charset="-122"/>
                    <a:ea typeface="宋体" panose="02010600030101010101" pitchFamily="2" charset="-122"/>
                    <a:cs typeface="Times New Roman" panose="02020603050405020304" pitchFamily="18" charset="0"/>
                  </a:rPr>
                  <a:t>对特定内容</a:t>
                </a:r>
                <a14:m>
                  <m:oMath xmlns:m="http://schemas.openxmlformats.org/officeDocument/2006/math">
                    <m:r>
                      <a:rPr lang="zh-CN" altLang="en-US" sz="2000" b="1" i="1" dirty="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2000" b="1" i="1" dirty="0" smtClean="0">
                        <a:latin typeface="Cambria Math" panose="02040503050406030204" pitchFamily="18" charset="0"/>
                        <a:ea typeface="宋体" panose="02010600030101010101" pitchFamily="2" charset="-122"/>
                        <a:cs typeface="Times New Roman" panose="02020603050405020304" pitchFamily="18" charset="0"/>
                      </a:rPr>
                      <m:t>𝒇</m:t>
                    </m:r>
                  </m:oMath>
                </a14:m>
                <a:r>
                  <a:rPr lang="zh-CN" altLang="en-US" sz="2000" b="1" dirty="0">
                    <a:latin typeface="宋体" panose="02010600030101010101" pitchFamily="2" charset="-122"/>
                    <a:ea typeface="宋体" panose="02010600030101010101" pitchFamily="2" charset="-122"/>
                    <a:cs typeface="Times New Roman" panose="02020603050405020304" pitchFamily="18" charset="0"/>
                  </a:rPr>
                  <a:t>的</a:t>
                </a:r>
                <a14:m>
                  <m:oMath xmlns:m="http://schemas.openxmlformats.org/officeDocument/2006/math">
                    <m:r>
                      <a:rPr lang="zh-CN" altLang="en-US" sz="2000" b="1" i="1" dirty="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2000" b="1" i="1" dirty="0" smtClean="0">
                        <a:latin typeface="Cambria Math" panose="02040503050406030204" pitchFamily="18" charset="0"/>
                        <a:ea typeface="宋体" panose="02010600030101010101" pitchFamily="2" charset="-122"/>
                        <a:cs typeface="Times New Roman" panose="02020603050405020304" pitchFamily="18" charset="0"/>
                      </a:rPr>
                      <m:t>𝒌</m:t>
                    </m:r>
                    <m:r>
                      <a:rPr lang="en-US" altLang="zh-CN" sz="2000" b="1" i="1" dirty="0" smtClean="0">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2000" b="1" dirty="0">
                    <a:latin typeface="宋体" panose="02010600030101010101" pitchFamily="2" charset="-122"/>
                    <a:ea typeface="宋体" panose="02010600030101010101" pitchFamily="2" charset="-122"/>
                    <a:cs typeface="Times New Roman" panose="02020603050405020304" pitchFamily="18" charset="0"/>
                  </a:rPr>
                  <a:t>次请求的概率</a:t>
                </a:r>
                <a:r>
                  <a:rPr lang="zh-CN" altLang="en-US" sz="2000" dirty="0">
                    <a:latin typeface="宋体" panose="02010600030101010101" pitchFamily="2" charset="-122"/>
                    <a:ea typeface="宋体" panose="02010600030101010101" pitchFamily="2" charset="-122"/>
                    <a:cs typeface="Times New Roman" panose="02020603050405020304" pitchFamily="18" charset="0"/>
                  </a:rPr>
                  <a:t>，表示为</a:t>
                </a:r>
                <a:r>
                  <a:rPr lang="zh-CN" altLang="en-US" sz="1805" dirty="0">
                    <a:latin typeface="宋体" panose="02010600030101010101" pitchFamily="2" charset="-122"/>
                    <a:ea typeface="宋体" panose="02010600030101010101" pitchFamily="2" charset="-122"/>
                    <a:cs typeface="Times New Roman" panose="02020603050405020304" pitchFamily="18" charset="0"/>
                  </a:rPr>
                  <a:t>：</a:t>
                </a:r>
                <a:endParaRPr lang="en-US" altLang="zh-CN" sz="1805" dirty="0">
                  <a:latin typeface="宋体" panose="02010600030101010101" pitchFamily="2" charset="-122"/>
                  <a:ea typeface="宋体" panose="02010600030101010101" pitchFamily="2" charset="-122"/>
                  <a:cs typeface="Times New Roman" panose="02020603050405020304" pitchFamily="18" charset="0"/>
                </a:endParaRPr>
              </a:p>
              <a:p>
                <a:pPr>
                  <a:spcBef>
                    <a:spcPts val="602"/>
                  </a:spcBef>
                </a:pPr>
                <a14:m>
                  <m:oMathPara xmlns:m="http://schemas.openxmlformats.org/officeDocument/2006/math">
                    <m:oMathParaPr>
                      <m:jc m:val="centerGroup"/>
                    </m:oMathParaPr>
                    <m:oMath xmlns:m="http://schemas.openxmlformats.org/officeDocument/2006/math">
                      <m:sSubSup>
                        <m:sSubSupPr>
                          <m:ctrlPr>
                            <a:rPr lang="zh-CN" altLang="zh-CN"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𝜓</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𝑟</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𝑓</m:t>
                          </m:r>
                        </m:sub>
                        <m:sup>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𝑘</m:t>
                          </m:r>
                        </m:sup>
                      </m:sSubSup>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𝜆</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𝑡𝑜𝑡𝑎𝑙</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𝑟</m:t>
                                      </m:r>
                                    </m:e>
                                  </m:d>
                                </m:sub>
                                <m:sup>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𝑡</m:t>
                                  </m:r>
                                </m:sup>
                              </m:sSubSup>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e>
                            <m:sup>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𝑘</m:t>
                              </m:r>
                            </m:sup>
                          </m:sSup>
                          <m:sSup>
                            <m:s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𝑒</m:t>
                              </m:r>
                            </m:e>
                            <m:sup>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𝜆</m:t>
                                  </m:r>
                                </m:e>
                                <m:sub>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𝑡𝑜𝑡𝑎𝑙</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𝑓</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𝑟</m:t>
                                      </m:r>
                                    </m:e>
                                  </m:d>
                                </m:sub>
                                <m:sup>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𝑡</m:t>
                                  </m:r>
                                </m:sup>
                              </m:sSubSup>
                            </m:sup>
                          </m:sSup>
                        </m:num>
                        <m:den>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𝑘</m:t>
                          </m:r>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den>
                      </m:f>
                      <m:r>
                        <a:rPr lang="en-US" altLang="zh-CN" i="1" kern="100">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spcBef>
                    <a:spcPts val="602"/>
                  </a:spcBef>
                  <a:buFont typeface="Wingdings" panose="05000000000000000000" pitchFamily="2" charset="2"/>
                  <a:buChar char="Ø"/>
                </a:pPr>
                <a:r>
                  <a:rPr lang="en-US" altLang="zh-CN" sz="1805" dirty="0">
                    <a:latin typeface="宋体" panose="02010600030101010101" pitchFamily="2" charset="-122"/>
                    <a:ea typeface="宋体" panose="02010600030101010101" pitchFamily="2" charset="-122"/>
                    <a:cs typeface="Times New Roman" panose="02020603050405020304" pitchFamily="18" charset="0"/>
                  </a:rPr>
                  <a:t>LEO</a:t>
                </a:r>
                <a:r>
                  <a:rPr lang="zh-CN" altLang="en-US" sz="1805" dirty="0">
                    <a:latin typeface="宋体" panose="02010600030101010101" pitchFamily="2" charset="-122"/>
                    <a:ea typeface="宋体" panose="02010600030101010101" pitchFamily="2" charset="-122"/>
                    <a:cs typeface="Times New Roman" panose="02020603050405020304" pitchFamily="18" charset="0"/>
                  </a:rPr>
                  <a:t>卫星在服务周期</a:t>
                </a:r>
                <a14:m>
                  <m:oMath xmlns:m="http://schemas.openxmlformats.org/officeDocument/2006/math">
                    <m:r>
                      <a:rPr lang="en-US" altLang="zh-CN" sz="1805">
                        <a:latin typeface="Cambria Math" panose="02040503050406030204" pitchFamily="18" charset="0"/>
                        <a:ea typeface="宋体" panose="02010600030101010101" pitchFamily="2" charset="-122"/>
                        <a:cs typeface="Times New Roman" panose="02020603050405020304" pitchFamily="18" charset="0"/>
                      </a:rPr>
                      <m:t>𝑡</m:t>
                    </m:r>
                  </m:oMath>
                </a14:m>
                <a:r>
                  <a:rPr lang="zh-CN" altLang="en-US" sz="1805" dirty="0">
                    <a:latin typeface="宋体" panose="02010600030101010101" pitchFamily="2" charset="-122"/>
                    <a:ea typeface="宋体" panose="02010600030101010101" pitchFamily="2" charset="-122"/>
                    <a:cs typeface="Times New Roman" panose="02020603050405020304" pitchFamily="18" charset="0"/>
                  </a:rPr>
                  <a:t>内至少收到一次对内容</a:t>
                </a:r>
                <a14:m>
                  <m:oMath xmlns:m="http://schemas.openxmlformats.org/officeDocument/2006/math">
                    <m:r>
                      <a:rPr lang="en-US" altLang="zh-CN" sz="1805">
                        <a:latin typeface="Cambria Math" panose="02040503050406030204" pitchFamily="18" charset="0"/>
                        <a:ea typeface="宋体" panose="02010600030101010101" pitchFamily="2" charset="-122"/>
                        <a:cs typeface="Times New Roman" panose="02020603050405020304" pitchFamily="18" charset="0"/>
                      </a:rPr>
                      <m:t>𝑓</m:t>
                    </m:r>
                  </m:oMath>
                </a14:m>
                <a:r>
                  <a:rPr lang="zh-CN" altLang="en-US" sz="1805" dirty="0">
                    <a:latin typeface="宋体" panose="02010600030101010101" pitchFamily="2" charset="-122"/>
                    <a:ea typeface="宋体" panose="02010600030101010101" pitchFamily="2" charset="-122"/>
                    <a:cs typeface="Times New Roman" panose="02020603050405020304" pitchFamily="18" charset="0"/>
                  </a:rPr>
                  <a:t>的请求的概率可以表述为</a:t>
                </a:r>
                <a14:m>
                  <m:oMath xmlns:m="http://schemas.openxmlformats.org/officeDocument/2006/math">
                    <m:sSubSup>
                      <m:sSub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1−</m:t>
                        </m:r>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𝜓</m:t>
                        </m:r>
                      </m:e>
                      <m:sub>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𝑟</m:t>
                        </m:r>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𝑓</m:t>
                        </m:r>
                      </m:sub>
                      <m:sup>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0</m:t>
                        </m:r>
                      </m:sup>
                    </m:sSubSup>
                  </m:oMath>
                </a14:m>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p:sp>
            <p:nvSpPr>
              <p:cNvPr id="30" name="文本框 29">
                <a:extLst>
                  <a:ext uri="{FF2B5EF4-FFF2-40B4-BE49-F238E27FC236}">
                    <a16:creationId xmlns:a16="http://schemas.microsoft.com/office/drawing/2014/main" id="{B8CE83D8-1745-4A0B-9A9C-F3CA7997F6A9}"/>
                  </a:ext>
                </a:extLst>
              </p:cNvPr>
              <p:cNvSpPr txBox="1">
                <a:spLocks noRot="1" noChangeAspect="1" noMove="1" noResize="1" noEditPoints="1" noAdjustHandles="1" noChangeArrowheads="1" noChangeShapeType="1" noTextEdit="1"/>
              </p:cNvSpPr>
              <p:nvPr/>
            </p:nvSpPr>
            <p:spPr>
              <a:xfrm>
                <a:off x="444499" y="1246263"/>
                <a:ext cx="11246864" cy="5039778"/>
              </a:xfrm>
              <a:prstGeom prst="rect">
                <a:avLst/>
              </a:prstGeom>
              <a:blipFill>
                <a:blip r:embed="rId6"/>
                <a:stretch>
                  <a:fillRect l="-488" b="-7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960156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2e3ad42a-71c4-4e35-b5a6-036f91cc818a"/>
  <p:tag name="COMMONDATA" val="eyJoZGlkIjoiMDNhMjk2N2ViYzUyMTU3MmMzNTk5YzdlYjc0M2Y5ZG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ctr">
          <a:lnSpc>
            <a:spcPct val="130000"/>
          </a:lnSpc>
          <a:defRPr kumimoji="1" sz="1200" dirty="0">
            <a:latin typeface="Source Han Sans SC Normal" panose="020B0400000000000000" pitchFamily="34" charset="-128"/>
            <a:ea typeface="Source Han Sans SC Normal" panose="020B0400000000000000" pitchFamily="34"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ctr">
          <a:lnSpc>
            <a:spcPct val="130000"/>
          </a:lnSpc>
          <a:defRPr kumimoji="1" sz="1200" dirty="0">
            <a:latin typeface="Source Han Sans SC Normal" panose="020B0400000000000000" pitchFamily="34" charset="-128"/>
            <a:ea typeface="Source Han Sans SC Normal" panose="020B0400000000000000" pitchFamily="34"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16921</TotalTime>
  <Words>3487</Words>
  <Application>Microsoft Office PowerPoint</Application>
  <PresentationFormat>宽屏</PresentationFormat>
  <Paragraphs>261</Paragraphs>
  <Slides>21</Slides>
  <Notes>20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21</vt:i4>
      </vt:variant>
    </vt:vector>
  </HeadingPairs>
  <TitlesOfParts>
    <vt:vector size="31" baseType="lpstr">
      <vt:lpstr>等线</vt:lpstr>
      <vt:lpstr>宋体</vt:lpstr>
      <vt:lpstr>Arial</vt:lpstr>
      <vt:lpstr>Cambria Math</vt:lpstr>
      <vt:lpstr>Lato</vt:lpstr>
      <vt:lpstr>Noto Sans</vt:lpstr>
      <vt:lpstr>Times New Roman</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于 正洋</dc:creator>
  <cp:lastModifiedBy>杰 杨</cp:lastModifiedBy>
  <cp:revision>797</cp:revision>
  <dcterms:created xsi:type="dcterms:W3CDTF">2020-04-17T07:43:00Z</dcterms:created>
  <dcterms:modified xsi:type="dcterms:W3CDTF">2024-06-17T09:25:58Z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CCDC7E514EE24399926D83BD7CB5E0E2</vt:lpwstr>
  </property>
  <property fmtid="{D5CDD505-2E9C-101B-9397-08002B2CF9AE}" pid="3" name="KSOProductBuildVer">
    <vt:lpwstr>2052-11.1.0.14036</vt:lpwstr>
  </property>
</Properties>
</file>